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4" r:id="rId2"/>
  </p:sldMasterIdLst>
  <p:notesMasterIdLst>
    <p:notesMasterId r:id="rId30"/>
  </p:notesMasterIdLst>
  <p:sldIdLst>
    <p:sldId id="257" r:id="rId3"/>
    <p:sldId id="283" r:id="rId4"/>
    <p:sldId id="260" r:id="rId5"/>
    <p:sldId id="451" r:id="rId6"/>
    <p:sldId id="680" r:id="rId7"/>
    <p:sldId id="454" r:id="rId8"/>
    <p:sldId id="704" r:id="rId9"/>
    <p:sldId id="380" r:id="rId10"/>
    <p:sldId id="707" r:id="rId11"/>
    <p:sldId id="278" r:id="rId12"/>
    <p:sldId id="701" r:id="rId13"/>
    <p:sldId id="684" r:id="rId14"/>
    <p:sldId id="688" r:id="rId15"/>
    <p:sldId id="689" r:id="rId16"/>
    <p:sldId id="690" r:id="rId17"/>
    <p:sldId id="710" r:id="rId18"/>
    <p:sldId id="711" r:id="rId19"/>
    <p:sldId id="712" r:id="rId20"/>
    <p:sldId id="708" r:id="rId21"/>
    <p:sldId id="702" r:id="rId22"/>
    <p:sldId id="691" r:id="rId23"/>
    <p:sldId id="453" r:id="rId24"/>
    <p:sldId id="452" r:id="rId25"/>
    <p:sldId id="372" r:id="rId26"/>
    <p:sldId id="696" r:id="rId27"/>
    <p:sldId id="357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FF"/>
    <a:srgbClr val="EFFBFF"/>
    <a:srgbClr val="F3FCFF"/>
    <a:srgbClr val="E5F8FF"/>
    <a:srgbClr val="D1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5" autoAdjust="0"/>
  </p:normalViewPr>
  <p:slideViewPr>
    <p:cSldViewPr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6A695-49C9-479C-BF6C-E303A0C98D0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C34F-BA2B-4C03-A324-9A5BFE141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2A591-0EC5-40EE-A48E-984C423EB70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9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performs sample size calculations and produces easy-to-interpret output with sample size per stage and operating characteristics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5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performs sample size calculations and produces easy-to-interpret output with sample size per stage and operating characteristics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5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en-GB" baseline="0" dirty="0"/>
                  <a:t>- Now we focus in on the particular class of MAMS design under consideration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Methods for a multi-arm 2-stage design were developed in the early 2000s and later extended to the multi-stage setting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Developed for time-to-event outcomes with applications in cancer trials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Later extended to trials with binary outcomes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Targets late phase/confirmatory trials – most costly phase of testing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Makes pairwise comparisons between multiple research arms and 1 common control arm – no direct head to head comparisons of research arms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Permits the use of an intermediate outcome measure which is correlated with definitive/primary outcome but can be observed earlier to allow trigger interim analyses early on in trial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This </a:t>
                </a:r>
                <a:r>
                  <a:rPr lang="en-GB" baseline="0" dirty="0" err="1"/>
                  <a:t>int</a:t>
                </a:r>
                <a:r>
                  <a:rPr lang="en-GB" baseline="0" dirty="0"/>
                  <a:t>/I-outcome could be composite including primary outcome e.g. FFS/PFS an intermediate outcome for OS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Early interim analyses allow us to drop arms mid-trial if they do not demonstrate sufficient benefit against the control arm (LOB assessment)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	- Such a design is denoted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𝐼</m:t>
                    </m:r>
                    <m:r>
                      <a:rPr lang="en-GB" b="0" i="1" baseline="0" smtClean="0">
                        <a:latin typeface="Cambria Math"/>
                      </a:rPr>
                      <m:t>≠</m:t>
                    </m:r>
                    <m:r>
                      <a:rPr lang="en-GB" b="0" i="1" baseline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/>
                  <a:t> to indicate the intermediate outcome</a:t>
                </a:r>
                <a:r>
                  <a:rPr lang="en-GB" baseline="0" dirty="0"/>
                  <a:t> differs from the definitive outcome</a:t>
                </a:r>
              </a:p>
              <a:p>
                <a:pPr marL="457200" lvl="1" indent="0">
                  <a:buFontTx/>
                  <a:buNone/>
                </a:pPr>
                <a:r>
                  <a:rPr lang="en-GB" baseline="0" dirty="0"/>
                  <a:t>	- I=D correspondingly denotes a design in which the same outcome measure is used throughout</a:t>
                </a:r>
              </a:p>
              <a:p>
                <a:r>
                  <a:rPr lang="en-GB" sz="2400" dirty="0"/>
                  <a:t>- Benefits</a:t>
                </a:r>
              </a:p>
              <a:p>
                <a:pPr lvl="1"/>
                <a:r>
                  <a:rPr lang="en-GB" sz="2000" dirty="0"/>
                  <a:t>Increased probability of success</a:t>
                </a:r>
              </a:p>
              <a:p>
                <a:pPr lvl="1"/>
                <a:r>
                  <a:rPr lang="en-GB" sz="2000" dirty="0"/>
                  <a:t>See data as it accrues</a:t>
                </a:r>
              </a:p>
              <a:p>
                <a:pPr lvl="1"/>
                <a:r>
                  <a:rPr lang="en-GB" sz="2000" dirty="0"/>
                  <a:t>Time &amp; resource efficient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Considerations</a:t>
                </a:r>
              </a:p>
              <a:p>
                <a:pPr lvl="1"/>
                <a:r>
                  <a:rPr lang="en-GB" sz="2000" dirty="0"/>
                  <a:t>Multiple testing impacts operating characteristics</a:t>
                </a:r>
              </a:p>
              <a:p>
                <a:pPr lvl="1"/>
                <a:r>
                  <a:rPr lang="en-GB" sz="2000" dirty="0"/>
                  <a:t>Correlation between test statistics (due to shared control arm and shared patients across stages)</a:t>
                </a:r>
              </a:p>
              <a:p>
                <a:pPr marL="457200" lvl="1" indent="0">
                  <a:buFontTx/>
                  <a:buNone/>
                </a:pPr>
                <a:endParaRPr lang="en-GB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GB" dirty="0" smtClean="0"/>
                  <a:t>Our</a:t>
                </a:r>
                <a:r>
                  <a:rPr lang="en-GB" baseline="0" dirty="0" smtClean="0"/>
                  <a:t> class of MAMS is unique in its use of an intermediate outcome measure which can be observed earlier than the primary outcome to drop arms for LOB at interim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Targets late phase/confirmatory trials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1 </a:t>
                </a:r>
                <a:r>
                  <a:rPr lang="en-GB" baseline="0" dirty="0" smtClean="0"/>
                  <a:t>common control arm – no head to head comparisons of research </a:t>
                </a:r>
                <a:r>
                  <a:rPr lang="en-GB" baseline="0" dirty="0" smtClean="0"/>
                  <a:t>arms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Permits the use of an intermediate outcome which can be observed more quickly to allow early-decision making on LOB</a:t>
                </a:r>
              </a:p>
              <a:p>
                <a:pPr marL="628650" lvl="1" indent="-171450">
                  <a:buFontTx/>
                  <a:buChar char="-"/>
                </a:pPr>
                <a:r>
                  <a:rPr lang="en-GB" baseline="0" dirty="0" smtClean="0"/>
                  <a:t>Such a design is denoted </a:t>
                </a:r>
                <a:r>
                  <a:rPr lang="en-GB" b="0" i="0" baseline="0" smtClean="0">
                    <a:latin typeface="Cambria Math"/>
                  </a:rPr>
                  <a:t>𝐼≠𝐷</a:t>
                </a:r>
                <a:r>
                  <a:rPr lang="en-GB" dirty="0" smtClean="0"/>
                  <a:t> to indicate the intermediate outcome</a:t>
                </a:r>
                <a:r>
                  <a:rPr lang="en-GB" baseline="0" dirty="0" smtClean="0"/>
                  <a:t> differs from the definitive outcome</a:t>
                </a:r>
              </a:p>
              <a:p>
                <a:pPr marL="628650" lvl="1" indent="-171450">
                  <a:buFontTx/>
                  <a:buChar char="-"/>
                </a:pPr>
                <a:r>
                  <a:rPr lang="en-GB" baseline="0" dirty="0" smtClean="0"/>
                  <a:t>I=D correspondingly denotes a design in which the same outcome measure is used throughout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058D-9120-4CBA-AF0B-3D59E9B76DB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98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0F725E9-B04F-4724-892B-5126BDB85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7D01DF7-2532-48BC-93CD-2B10CE608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000">
                <a:latin typeface="Calibri" panose="020F0502020204030204" pitchFamily="34" charset="0"/>
              </a:rPr>
              <a:t>MAMS designs can greatly increase the rate at which new treatments are evaluated by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Incorporating phase 2 and 3 into a single trial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Assessing multiple new treatments vs a common control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Ceasing recruitment to arms which are showing no effect during the trial</a:t>
            </a:r>
          </a:p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C7C1956-F6FB-4F82-88A5-E44DDBDFE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C04DB9-FA96-411C-A9AA-7F2C4FF44976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47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0F725E9-B04F-4724-892B-5126BDB85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7D01DF7-2532-48BC-93CD-2B10CE608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000">
                <a:latin typeface="Calibri" panose="020F0502020204030204" pitchFamily="34" charset="0"/>
              </a:rPr>
              <a:t>MAMS designs can greatly increase the rate at which new treatments are evaluated by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Incorporating phase 2 and 3 into a single trial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Assessing multiple new treatments vs a common control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Ceasing recruitment to arms which are showing no effect during the trial</a:t>
            </a:r>
          </a:p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C7C1956-F6FB-4F82-88A5-E44DDBDFE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C04DB9-FA96-411C-A9AA-7F2C4FF44976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0F725E9-B04F-4724-892B-5126BDB85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7D01DF7-2532-48BC-93CD-2B10CE608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000">
                <a:latin typeface="Calibri" panose="020F0502020204030204" pitchFamily="34" charset="0"/>
              </a:rPr>
              <a:t>MAMS designs can greatly increase the rate at which new treatments are evaluated by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Incorporating phase 2 and 3 into a single trial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Assessing multiple new treatments vs a common control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Ceasing recruitment to arms which are showing no effect during the trial</a:t>
            </a:r>
          </a:p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C7C1956-F6FB-4F82-88A5-E44DDBDFE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C04DB9-FA96-411C-A9AA-7F2C4FF44976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67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Type</a:t>
                </a:r>
                <a:r>
                  <a:rPr lang="en-GB" b="1" baseline="0" dirty="0" smtClean="0"/>
                  <a:t> I error </a:t>
                </a:r>
                <a:r>
                  <a:rPr lang="en-GB" baseline="0" dirty="0" smtClean="0"/>
                  <a:t>in the context of a MAMS trial: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an incorrect conclusion at the final stage of the trial only (Hypothesis testing at interim stages is for LOB </a:t>
                </a:r>
                <a:r>
                  <a:rPr lang="en-GB" baseline="0" dirty="0" err="1" smtClean="0"/>
                  <a:t>ie</a:t>
                </a:r>
                <a:r>
                  <a:rPr lang="en-GB" baseline="0" dirty="0" smtClean="0"/>
                  <a:t>. Can we accept </a:t>
                </a:r>
                <a:r>
                  <a:rPr lang="en-GB" b="0" i="0" baseline="0" smtClean="0">
                    <a:latin typeface="Cambria Math"/>
                  </a:rPr>
                  <a:t>𝐻_0</a:t>
                </a:r>
                <a:r>
                  <a:rPr lang="en-GB" dirty="0" smtClean="0"/>
                  <a:t> early?)</a:t>
                </a:r>
              </a:p>
              <a:p>
                <a:r>
                  <a:rPr lang="en-GB" b="1" dirty="0" smtClean="0"/>
                  <a:t>PWER</a:t>
                </a:r>
                <a:r>
                  <a:rPr lang="en-GB" dirty="0" smtClean="0"/>
                  <a:t> = </a:t>
                </a:r>
                <a:r>
                  <a:rPr lang="en-GB" dirty="0" err="1" smtClean="0"/>
                  <a:t>Prob</a:t>
                </a:r>
                <a:r>
                  <a:rPr lang="en-GB" baseline="0" dirty="0" smtClean="0"/>
                  <a:t> of type I error on one research arm</a:t>
                </a:r>
              </a:p>
              <a:p>
                <a:r>
                  <a:rPr lang="en-GB" baseline="0" dirty="0" smtClean="0"/>
                  <a:t>When </a:t>
                </a:r>
                <a:r>
                  <a:rPr lang="en-GB" b="0" i="0" baseline="0" smtClean="0">
                    <a:latin typeface="Cambria Math"/>
                  </a:rPr>
                  <a:t>𝐼≠𝐷, </a:t>
                </a:r>
                <a:r>
                  <a:rPr lang="en-GB" baseline="0" dirty="0" smtClean="0"/>
                  <a:t>Max PWER occurs when all research arms are sufficiently effective on I to pass all interim stages – this reduces the design to just the final stage so max PWER = </a:t>
                </a:r>
                <a:r>
                  <a:rPr lang="en-GB" b="0" i="0" baseline="0" smtClean="0">
                    <a:latin typeface="Cambria Math"/>
                  </a:rPr>
                  <a:t>𝛼_𝐽</a:t>
                </a:r>
                <a:endParaRPr lang="en-GB" baseline="0" dirty="0" smtClean="0"/>
              </a:p>
              <a:p>
                <a:r>
                  <a:rPr lang="en-GB" b="1" baseline="0" dirty="0" smtClean="0"/>
                  <a:t>FWER</a:t>
                </a:r>
                <a:r>
                  <a:rPr lang="en-GB" baseline="0" dirty="0" smtClean="0"/>
                  <a:t> =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type I error on any research arm (at least 1)</a:t>
                </a:r>
                <a:endParaRPr lang="en-GB" dirty="0" smtClean="0"/>
              </a:p>
              <a:p>
                <a:r>
                  <a:rPr lang="en-GB" dirty="0" smtClean="0"/>
                  <a:t>FWER </a:t>
                </a:r>
                <a:r>
                  <a:rPr lang="en-GB" dirty="0" smtClean="0"/>
                  <a:t>– relevant for multi-arm designs. But should it be controlled? Would not be controlled</a:t>
                </a:r>
                <a:r>
                  <a:rPr lang="en-GB" baseline="0" dirty="0" smtClean="0"/>
                  <a:t> if each arm tested in its own </a:t>
                </a:r>
                <a:r>
                  <a:rPr lang="en-GB" baseline="0" dirty="0" smtClean="0"/>
                  <a:t>trial</a:t>
                </a:r>
              </a:p>
              <a:p>
                <a:r>
                  <a:rPr lang="en-GB" baseline="0" dirty="0" smtClean="0"/>
                  <a:t>Focus of MAMS design has been on control of the PWER</a:t>
                </a:r>
              </a:p>
              <a:p>
                <a:r>
                  <a:rPr lang="en-GB" baseline="0" dirty="0" smtClean="0"/>
                  <a:t>When </a:t>
                </a:r>
                <a:r>
                  <a:rPr lang="en-GB" b="0" i="0" baseline="0" smtClean="0">
                    <a:latin typeface="Cambria Math"/>
                  </a:rPr>
                  <a:t>𝐼≠𝐷</a:t>
                </a:r>
                <a:r>
                  <a:rPr lang="en-GB" baseline="0" dirty="0" smtClean="0"/>
                  <a:t>, it has been shown that the maximum FWER can be estimated using the </a:t>
                </a:r>
                <a:r>
                  <a:rPr lang="en-GB" baseline="0" dirty="0" err="1" smtClean="0"/>
                  <a:t>Dunnett</a:t>
                </a:r>
                <a:r>
                  <a:rPr lang="en-GB" baseline="0" dirty="0" smtClean="0"/>
                  <a:t> probability (which accounts for correlation between arms due to shared control group, C)</a:t>
                </a:r>
              </a:p>
              <a:p>
                <a:r>
                  <a:rPr lang="en-GB" b="1" baseline="0" dirty="0" smtClean="0"/>
                  <a:t>Power</a:t>
                </a:r>
                <a:r>
                  <a:rPr lang="en-GB" baseline="0" dirty="0" smtClean="0"/>
                  <a:t>: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detecting a true treatment effect – 3 different measures</a:t>
                </a:r>
              </a:p>
              <a:p>
                <a:r>
                  <a:rPr lang="en-GB" baseline="0" dirty="0" smtClean="0"/>
                  <a:t>Per-pairs power/pairwise power = analogous to the PWER; is the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identifying one effective research arm</a:t>
                </a:r>
              </a:p>
              <a:p>
                <a:r>
                  <a:rPr lang="en-GB" baseline="0" dirty="0" smtClean="0"/>
                  <a:t>Any-pairs power =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identifying any effective arm from several (largest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)</a:t>
                </a:r>
              </a:p>
              <a:p>
                <a:r>
                  <a:rPr lang="en-GB" baseline="0" dirty="0" smtClean="0"/>
                  <a:t>All-pairs power =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identifying all effective research arms which exist (smallest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058D-9120-4CBA-AF0B-3D59E9B76DB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en-GB" baseline="0" dirty="0"/>
                  <a:t>- Now we focus in on the particular class of MAMS design under consideration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Methods for a multi-arm 2-stage design were developed in the early 2000s and later extended to the multi-stage setting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Developed for time-to-event outcomes with applications in cancer trials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Later extended to trials with binary outcomes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Targets late phase/confirmatory trials – most costly phase of testing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Makes pairwise comparisons between multiple research arms and 1 common control arm – no direct head to head comparisons of research arms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Permits the use of an intermediate outcome measure which is correlated with definitive/primary outcome but can be observed earlier to allow trigger interim analyses early on in trial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This </a:t>
                </a:r>
                <a:r>
                  <a:rPr lang="en-GB" baseline="0" dirty="0" err="1"/>
                  <a:t>int</a:t>
                </a:r>
                <a:r>
                  <a:rPr lang="en-GB" baseline="0" dirty="0"/>
                  <a:t>/I-outcome could be composite including primary outcome e.g. FFS/PFS an intermediate outcome for OS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Early interim analyses allow us to drop arms mid-trial if they do not demonstrate sufficient benefit against the control arm (LOB assessment)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	- Such a design is denoted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𝐼</m:t>
                    </m:r>
                    <m:r>
                      <a:rPr lang="en-GB" b="0" i="1" baseline="0" smtClean="0">
                        <a:latin typeface="Cambria Math"/>
                      </a:rPr>
                      <m:t>≠</m:t>
                    </m:r>
                    <m:r>
                      <a:rPr lang="en-GB" b="0" i="1" baseline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/>
                  <a:t> to indicate the intermediate outcome</a:t>
                </a:r>
                <a:r>
                  <a:rPr lang="en-GB" baseline="0" dirty="0"/>
                  <a:t> differs from the definitive outcome</a:t>
                </a:r>
              </a:p>
              <a:p>
                <a:pPr marL="457200" lvl="1" indent="0">
                  <a:buFontTx/>
                  <a:buNone/>
                </a:pPr>
                <a:r>
                  <a:rPr lang="en-GB" baseline="0" dirty="0"/>
                  <a:t>	- I=D correspondingly denotes a design in which the same outcome measure is used throughout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GB" dirty="0" smtClean="0"/>
                  <a:t>Our</a:t>
                </a:r>
                <a:r>
                  <a:rPr lang="en-GB" baseline="0" dirty="0" smtClean="0"/>
                  <a:t> class of MAMS is unique in its use of an intermediate outcome measure which can be observed earlier than the primary outcome to drop arms for LOB at interim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Targets late phase/confirmatory trials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1 </a:t>
                </a:r>
                <a:r>
                  <a:rPr lang="en-GB" baseline="0" dirty="0" smtClean="0"/>
                  <a:t>common control arm – no head to head comparisons of research </a:t>
                </a:r>
                <a:r>
                  <a:rPr lang="en-GB" baseline="0" dirty="0" smtClean="0"/>
                  <a:t>arms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Permits the use of an intermediate outcome which can be observed more quickly to allow early-decision making on LOB</a:t>
                </a:r>
              </a:p>
              <a:p>
                <a:pPr marL="628650" lvl="1" indent="-171450">
                  <a:buFontTx/>
                  <a:buChar char="-"/>
                </a:pPr>
                <a:r>
                  <a:rPr lang="en-GB" baseline="0" dirty="0" smtClean="0"/>
                  <a:t>Such a design is denoted </a:t>
                </a:r>
                <a:r>
                  <a:rPr lang="en-GB" b="0" i="0" baseline="0" smtClean="0">
                    <a:latin typeface="Cambria Math"/>
                  </a:rPr>
                  <a:t>𝐼≠𝐷</a:t>
                </a:r>
                <a:r>
                  <a:rPr lang="en-GB" dirty="0" smtClean="0"/>
                  <a:t> to indicate the intermediate outcome</a:t>
                </a:r>
                <a:r>
                  <a:rPr lang="en-GB" baseline="0" dirty="0" smtClean="0"/>
                  <a:t> differs from the definitive outcome</a:t>
                </a:r>
              </a:p>
              <a:p>
                <a:pPr marL="628650" lvl="1" indent="-171450">
                  <a:buFontTx/>
                  <a:buChar char="-"/>
                </a:pPr>
                <a:r>
                  <a:rPr lang="en-GB" baseline="0" dirty="0" smtClean="0"/>
                  <a:t>I=D correspondingly denotes a design in which the same outcome measure is used throughout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058D-9120-4CBA-AF0B-3D59E9B76D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5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24E5079-D860-4B06-A0B0-B1231C2BA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2572096-04F6-48F3-9112-D2D72B9B0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1619E1A-B8C7-44B1-8570-C990BAC1A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FD0551-3857-4B82-87B7-490432E70865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4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058D-9120-4CBA-AF0B-3D59E9B76D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4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CBFDB0E-A2D2-44CF-A40F-DE6019B30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608A5BD-EF4F-479C-A2AF-3E1AE3BA0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Designs which minimise the expected sample size E(N) under a particular hypothesis (optimal design) are of interest</a:t>
            </a:r>
          </a:p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AC25734-5B97-4C3A-9ABD-FFEB33D20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4D0F1B-0F01-4A00-90D9-5DA6200B142B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24E5079-D860-4B06-A0B0-B1231C2BA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2572096-04F6-48F3-9112-D2D72B9B0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1619E1A-B8C7-44B1-8570-C990BAC1A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FD0551-3857-4B82-87B7-490432E70865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0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searches for optimal/admissible designs and outputs them as a table.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5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searches for optimal/admissible designs and outputs them as a table.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20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performs sample size calculations and produces easy-to-interpret output with sample size per stage and operating characteristics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811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8" y="4120654"/>
            <a:ext cx="6231467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7CBD0FF-2C15-4723-B294-187C3B8D4025}"/>
              </a:ext>
            </a:extLst>
          </p:cNvPr>
          <p:cNvSpPr/>
          <p:nvPr/>
        </p:nvSpPr>
        <p:spPr>
          <a:xfrm>
            <a:off x="6198579" y="1019913"/>
            <a:ext cx="5993423" cy="5838091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E899A-1E80-4DD6-B599-822DBF8F5EC5}"/>
              </a:ext>
            </a:extLst>
          </p:cNvPr>
          <p:cNvSpPr/>
          <p:nvPr/>
        </p:nvSpPr>
        <p:spPr>
          <a:xfrm>
            <a:off x="0" y="4"/>
            <a:ext cx="12192000" cy="172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2F9F3D-8978-4D80-996A-AA1DDCC99E36}"/>
              </a:ext>
            </a:extLst>
          </p:cNvPr>
          <p:cNvSpPr/>
          <p:nvPr/>
        </p:nvSpPr>
        <p:spPr>
          <a:xfrm>
            <a:off x="-2913" y="0"/>
            <a:ext cx="1406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189" y="5401197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B2DA882-73C4-24C9-9F87-C957371902D2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EE1F15-C62C-5A83-FB10-ADB14BFF0FFA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D4DF8-BF71-1E10-1147-2BF813DF4AB0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45221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5557F-4683-43FD-A1EE-2871C583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567A-FE78-45D3-8959-374C7F3AE6C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7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92C9E-65EF-4FE4-96B3-76A49152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4C65-760E-4A1B-AC61-E60BA36D87A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8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2921001"/>
            <a:ext cx="10515600" cy="1015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DCE51-9E65-476F-A273-4328AC28AD8E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C83D0774-A172-4A9C-9A27-1D9A86EB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45" y="6250668"/>
            <a:ext cx="262588" cy="216000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DC796A9-EB2A-4BD2-8B3B-EC4EC0807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86E831-F933-481C-9776-26DFF9D21B30}"/>
              </a:ext>
            </a:extLst>
          </p:cNvPr>
          <p:cNvSpPr/>
          <p:nvPr/>
        </p:nvSpPr>
        <p:spPr>
          <a:xfrm>
            <a:off x="8542396" y="6189391"/>
            <a:ext cx="273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@MRCCTU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B36C7B-AD96-4719-BC65-0810CB52C781}"/>
              </a:ext>
            </a:extLst>
          </p:cNvPr>
          <p:cNvSpPr/>
          <p:nvPr/>
        </p:nvSpPr>
        <p:spPr>
          <a:xfrm>
            <a:off x="9909738" y="6189391"/>
            <a:ext cx="2075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mrcctu.ucl.ac.uk 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32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5BA372-E444-4818-8132-9E2F1BE21A41}"/>
              </a:ext>
            </a:extLst>
          </p:cNvPr>
          <p:cNvSpPr/>
          <p:nvPr/>
        </p:nvSpPr>
        <p:spPr>
          <a:xfrm>
            <a:off x="4495379" y="1804849"/>
            <a:ext cx="6466135" cy="4723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28940-8AC1-43EB-BD09-D76F8F3A73D9}"/>
              </a:ext>
            </a:extLst>
          </p:cNvPr>
          <p:cNvSpPr/>
          <p:nvPr/>
        </p:nvSpPr>
        <p:spPr>
          <a:xfrm>
            <a:off x="-31107" y="6229351"/>
            <a:ext cx="10992622" cy="732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B831036-8FB9-4927-8FB3-E4BEAB216846}"/>
              </a:ext>
            </a:extLst>
          </p:cNvPr>
          <p:cNvSpPr/>
          <p:nvPr/>
        </p:nvSpPr>
        <p:spPr>
          <a:xfrm>
            <a:off x="-31108" y="1804846"/>
            <a:ext cx="4526485" cy="4447466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3" name="Picture 22" descr="A close-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40021A8-0A1A-41A9-9D13-422963E03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39" y="6163170"/>
            <a:ext cx="236331" cy="19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CD00CC-D65D-4B35-A4EA-798BE346BF63}"/>
              </a:ext>
            </a:extLst>
          </p:cNvPr>
          <p:cNvSpPr/>
          <p:nvPr/>
        </p:nvSpPr>
        <p:spPr>
          <a:xfrm>
            <a:off x="1549754" y="6083035"/>
            <a:ext cx="273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@MRCCTU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9BB7AF-B309-4C76-AECF-E3F86A34B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09"/>
          <a:stretch/>
        </p:blipFill>
        <p:spPr>
          <a:xfrm>
            <a:off x="5292438" y="23250"/>
            <a:ext cx="6899564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F6E750-F06D-4203-AC39-FFB4F21BE788}"/>
              </a:ext>
            </a:extLst>
          </p:cNvPr>
          <p:cNvSpPr/>
          <p:nvPr/>
        </p:nvSpPr>
        <p:spPr>
          <a:xfrm>
            <a:off x="3002227" y="6083035"/>
            <a:ext cx="4809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mrcctu.ucl.ac.uk 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ECEF30-462E-4750-A1A9-5BDA9D701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067" y="2616200"/>
            <a:ext cx="7556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2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,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ABC6-8576-47CD-8C8A-7B572099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49955"/>
            <a:ext cx="5448123" cy="88829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D9499-CEFD-418A-9A23-FB1ED4DE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57246" y="0"/>
            <a:ext cx="5734756" cy="685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02EC3-625C-413C-8DD1-31A966E6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314450"/>
            <a:ext cx="5448123" cy="455454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34CAF-220D-4663-9A23-AF8F503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7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B434-11B9-46D7-995B-6EEF0212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47343-FDC6-4A7D-90F3-62425F589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48BE-BA11-4B81-B83F-86D8E080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798D-CF27-424A-BD71-74FC184B96E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7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0EEDA-0F6C-4B99-99CF-1906C2C89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B40EF-1483-4D21-B130-DA05FC63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E80F-D064-4626-AE7C-E997A19E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71C-0330-49FB-AEAF-C9558A0A234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8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113" name="Picture 17" descr="Mid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085184"/>
            <a:ext cx="265853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1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811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8" y="4120654"/>
            <a:ext cx="6231467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7CBD0FF-2C15-4723-B294-187C3B8D4025}"/>
              </a:ext>
            </a:extLst>
          </p:cNvPr>
          <p:cNvSpPr/>
          <p:nvPr/>
        </p:nvSpPr>
        <p:spPr>
          <a:xfrm>
            <a:off x="6198579" y="1019913"/>
            <a:ext cx="5993423" cy="5838091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E899A-1E80-4DD6-B599-822DBF8F5EC5}"/>
              </a:ext>
            </a:extLst>
          </p:cNvPr>
          <p:cNvSpPr/>
          <p:nvPr/>
        </p:nvSpPr>
        <p:spPr>
          <a:xfrm>
            <a:off x="0" y="4"/>
            <a:ext cx="12192000" cy="172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2F9F3D-8978-4D80-996A-AA1DDCC99E36}"/>
              </a:ext>
            </a:extLst>
          </p:cNvPr>
          <p:cNvSpPr/>
          <p:nvPr/>
        </p:nvSpPr>
        <p:spPr>
          <a:xfrm>
            <a:off x="-2913" y="0"/>
            <a:ext cx="1406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189" y="5401197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B2DA882-73C4-24C9-9F87-C957371902D2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EE1F15-C62C-5A83-FB10-ADB14BFF0FFA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D4DF8-BF71-1E10-1147-2BF813DF4AB0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114581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1065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9" y="4120654"/>
            <a:ext cx="10656711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189" y="5401197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CF8B6F6-FF12-B21C-82DD-218CBCA66ED6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7208D-47C9-BC29-68E2-72FA98235326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03D0-523E-233F-5C7E-652D7C140F20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228362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1065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9" y="4120654"/>
            <a:ext cx="10656711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189" y="5401197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CF8B6F6-FF12-B21C-82DD-218CBCA66ED6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7208D-47C9-BC29-68E2-72FA98235326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03D0-523E-233F-5C7E-652D7C140F20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2079002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7325-A98E-47D0-A6FA-44A6EC5B57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90134"/>
            <a:ext cx="10515600" cy="4244622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 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9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90137"/>
            <a:ext cx="10515600" cy="4278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022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10838"/>
            <a:ext cx="10515600" cy="3814231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1CC65-8F1E-4500-AA67-C786112686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67913"/>
            <a:ext cx="10515600" cy="542925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121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242C-CE08-4D2E-BFDC-EA3BA2D8D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962"/>
            <a:ext cx="5181600" cy="4236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962"/>
            <a:ext cx="5181600" cy="4236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05B8-4967-4C46-A2AC-7737702A09C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9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958"/>
            <a:ext cx="5181600" cy="4224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5714E-0A13-41E4-8C9F-9E3E9398A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87489"/>
            <a:ext cx="5257800" cy="4224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020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C5B8-CD70-420C-A744-4DDC6185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7928328" cy="2456313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F0FFB-7494-49AA-BFEF-24530913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02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85618-4E4C-4792-A604-66AEA2BCE1D9}"/>
              </a:ext>
            </a:extLst>
          </p:cNvPr>
          <p:cNvSpPr/>
          <p:nvPr/>
        </p:nvSpPr>
        <p:spPr>
          <a:xfrm>
            <a:off x="9088581" y="1757551"/>
            <a:ext cx="3103419" cy="51004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A96E7-7349-41CF-B8ED-533C37CD9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28"/>
          <a:stretch/>
        </p:blipFill>
        <p:spPr>
          <a:xfrm>
            <a:off x="8256733" y="1757546"/>
            <a:ext cx="3103419" cy="510045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75D309D-5122-4FAF-BECB-41A624A42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C70447-0205-4870-B018-8181435A13C5}"/>
              </a:ext>
            </a:extLst>
          </p:cNvPr>
          <p:cNvSpPr/>
          <p:nvPr/>
        </p:nvSpPr>
        <p:spPr>
          <a:xfrm>
            <a:off x="-12876" y="-2"/>
            <a:ext cx="2656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AB212-5151-4A07-8A1A-96C670F5E3D4}"/>
              </a:ext>
            </a:extLst>
          </p:cNvPr>
          <p:cNvSpPr/>
          <p:nvPr/>
        </p:nvSpPr>
        <p:spPr>
          <a:xfrm>
            <a:off x="261257" y="579431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A350B9-3BE5-4388-BEA7-3500DE446982}"/>
              </a:ext>
            </a:extLst>
          </p:cNvPr>
          <p:cNvSpPr/>
          <p:nvPr/>
        </p:nvSpPr>
        <p:spPr>
          <a:xfrm>
            <a:off x="-12876" y="4851412"/>
            <a:ext cx="2468279" cy="2036015"/>
          </a:xfrm>
          <a:prstGeom prst="triangle">
            <a:avLst>
              <a:gd name="adj" fmla="val 5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96813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3F10-075E-405C-B43A-AD9A37F4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415"/>
            <a:ext cx="10515600" cy="1000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ABA6-1F40-4B31-B98A-0C88D78BF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477963"/>
            <a:ext cx="5157787" cy="5427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25B0-489A-4C4B-ABAC-4F2292C7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020711"/>
            <a:ext cx="5157787" cy="3965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944CC-2E6A-4938-BF58-513540650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4" y="1477963"/>
            <a:ext cx="5183188" cy="5427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AEFB2-10E8-425E-A7C5-393FF6B2E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4" y="2020711"/>
            <a:ext cx="5183188" cy="3965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87C16-3245-411C-A1C9-79B2409B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936F-C303-4F02-B33E-3CD23F81CA1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7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5557F-4683-43FD-A1EE-2871C583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567A-FE78-45D3-8959-374C7F3AE6C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80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92C9E-65EF-4FE4-96B3-76A49152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4C65-760E-4A1B-AC61-E60BA36D87A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37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2921001"/>
            <a:ext cx="10515600" cy="1015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DCE51-9E65-476F-A273-4328AC28AD8E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C83D0774-A172-4A9C-9A27-1D9A86EB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45" y="6250668"/>
            <a:ext cx="262588" cy="216000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DC796A9-EB2A-4BD2-8B3B-EC4EC0807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86E831-F933-481C-9776-26DFF9D21B30}"/>
              </a:ext>
            </a:extLst>
          </p:cNvPr>
          <p:cNvSpPr/>
          <p:nvPr/>
        </p:nvSpPr>
        <p:spPr>
          <a:xfrm>
            <a:off x="8542396" y="6189391"/>
            <a:ext cx="273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@MRCCTU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B36C7B-AD96-4719-BC65-0810CB52C781}"/>
              </a:ext>
            </a:extLst>
          </p:cNvPr>
          <p:cNvSpPr/>
          <p:nvPr/>
        </p:nvSpPr>
        <p:spPr>
          <a:xfrm>
            <a:off x="9909738" y="6189391"/>
            <a:ext cx="2075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mrcctu.ucl.ac.uk 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7325-A98E-47D0-A6FA-44A6EC5B57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90134"/>
            <a:ext cx="10515600" cy="4244622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 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11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5BA372-E444-4818-8132-9E2F1BE21A41}"/>
              </a:ext>
            </a:extLst>
          </p:cNvPr>
          <p:cNvSpPr/>
          <p:nvPr/>
        </p:nvSpPr>
        <p:spPr>
          <a:xfrm>
            <a:off x="4495379" y="1804849"/>
            <a:ext cx="6466135" cy="4723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28940-8AC1-43EB-BD09-D76F8F3A73D9}"/>
              </a:ext>
            </a:extLst>
          </p:cNvPr>
          <p:cNvSpPr/>
          <p:nvPr/>
        </p:nvSpPr>
        <p:spPr>
          <a:xfrm>
            <a:off x="-31107" y="6229351"/>
            <a:ext cx="10992622" cy="732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B831036-8FB9-4927-8FB3-E4BEAB216846}"/>
              </a:ext>
            </a:extLst>
          </p:cNvPr>
          <p:cNvSpPr/>
          <p:nvPr/>
        </p:nvSpPr>
        <p:spPr>
          <a:xfrm>
            <a:off x="-31108" y="1804846"/>
            <a:ext cx="4526485" cy="4447466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3" name="Picture 22" descr="A close-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40021A8-0A1A-41A9-9D13-422963E03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39" y="6163170"/>
            <a:ext cx="236331" cy="19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CD00CC-D65D-4B35-A4EA-798BE346BF63}"/>
              </a:ext>
            </a:extLst>
          </p:cNvPr>
          <p:cNvSpPr/>
          <p:nvPr/>
        </p:nvSpPr>
        <p:spPr>
          <a:xfrm>
            <a:off x="1549754" y="6083035"/>
            <a:ext cx="273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@MRCCTU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9BB7AF-B309-4C76-AECF-E3F86A34B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09"/>
          <a:stretch/>
        </p:blipFill>
        <p:spPr>
          <a:xfrm>
            <a:off x="5292438" y="23250"/>
            <a:ext cx="6899564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F6E750-F06D-4203-AC39-FFB4F21BE788}"/>
              </a:ext>
            </a:extLst>
          </p:cNvPr>
          <p:cNvSpPr/>
          <p:nvPr/>
        </p:nvSpPr>
        <p:spPr>
          <a:xfrm>
            <a:off x="3002227" y="6083035"/>
            <a:ext cx="4809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mrcctu.ucl.ac.uk 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ECEF30-462E-4750-A1A9-5BDA9D701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067" y="2616200"/>
            <a:ext cx="7556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3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,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ABC6-8576-47CD-8C8A-7B572099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49955"/>
            <a:ext cx="5448123" cy="88829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D9499-CEFD-418A-9A23-FB1ED4DE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57246" y="0"/>
            <a:ext cx="5734756" cy="685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02EC3-625C-413C-8DD1-31A966E6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314450"/>
            <a:ext cx="5448123" cy="455454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34CAF-220D-4663-9A23-AF8F503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58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B434-11B9-46D7-995B-6EEF0212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47343-FDC6-4A7D-90F3-62425F589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48BE-BA11-4B81-B83F-86D8E080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798D-CF27-424A-BD71-74FC184B96E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48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0EEDA-0F6C-4B99-99CF-1906C2C89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B40EF-1483-4D21-B130-DA05FC63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E80F-D064-4626-AE7C-E997A19E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71C-0330-49FB-AEAF-C9558A0A234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4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1" y="1640979"/>
            <a:ext cx="8094130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8" y="4120654"/>
            <a:ext cx="6231467" cy="1697420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537" y="6105148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EFC3303-49E9-A710-A3FE-AC49F935D497}"/>
              </a:ext>
            </a:extLst>
          </p:cNvPr>
          <p:cNvSpPr/>
          <p:nvPr/>
        </p:nvSpPr>
        <p:spPr>
          <a:xfrm>
            <a:off x="6198579" y="1019913"/>
            <a:ext cx="5993423" cy="5838091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759FC-AC18-37B7-A605-831C8EAA6DFA}"/>
              </a:ext>
            </a:extLst>
          </p:cNvPr>
          <p:cNvSpPr/>
          <p:nvPr/>
        </p:nvSpPr>
        <p:spPr>
          <a:xfrm>
            <a:off x="0" y="4"/>
            <a:ext cx="12192000" cy="172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2B94C-3165-4BD4-B625-00CB981E37DA}"/>
              </a:ext>
            </a:extLst>
          </p:cNvPr>
          <p:cNvSpPr/>
          <p:nvPr/>
        </p:nvSpPr>
        <p:spPr>
          <a:xfrm>
            <a:off x="-2913" y="0"/>
            <a:ext cx="1406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FCFDADE3-3AC2-DD08-3C7B-F7C23FFC4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A6B233-C02F-08FA-54C1-4F5E7EF83451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19B3B80-AE20-04EA-5556-B3AA090A2E65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DC2A12-A440-409F-8438-F17C5021B50F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FFCBC-8DB8-9224-2D91-32380A64263F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3068965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8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306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141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232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73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90137"/>
            <a:ext cx="10515600" cy="4278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769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380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94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538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440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814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41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174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225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503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86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10838"/>
            <a:ext cx="10515600" cy="3814231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1CC65-8F1E-4500-AA67-C786112686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67913"/>
            <a:ext cx="10515600" cy="542925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841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993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011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113" name="Picture 17" descr="Mid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085184"/>
            <a:ext cx="265853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5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1836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242C-CE08-4D2E-BFDC-EA3BA2D8D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962"/>
            <a:ext cx="5181600" cy="4236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962"/>
            <a:ext cx="5181600" cy="4236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05B8-4967-4C46-A2AC-7737702A09C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3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958"/>
            <a:ext cx="5181600" cy="4224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5714E-0A13-41E4-8C9F-9E3E9398A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87489"/>
            <a:ext cx="5257800" cy="4224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31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C5B8-CD70-420C-A744-4DDC6185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7928328" cy="2456313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F0FFB-7494-49AA-BFEF-24530913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02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85618-4E4C-4792-A604-66AEA2BCE1D9}"/>
              </a:ext>
            </a:extLst>
          </p:cNvPr>
          <p:cNvSpPr/>
          <p:nvPr/>
        </p:nvSpPr>
        <p:spPr>
          <a:xfrm>
            <a:off x="9088581" y="1757551"/>
            <a:ext cx="3103419" cy="51004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A96E7-7349-41CF-B8ED-533C37CD9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28"/>
          <a:stretch/>
        </p:blipFill>
        <p:spPr>
          <a:xfrm>
            <a:off x="8256733" y="1757546"/>
            <a:ext cx="3103419" cy="510045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75D309D-5122-4FAF-BECB-41A624A42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C70447-0205-4870-B018-8181435A13C5}"/>
              </a:ext>
            </a:extLst>
          </p:cNvPr>
          <p:cNvSpPr/>
          <p:nvPr/>
        </p:nvSpPr>
        <p:spPr>
          <a:xfrm>
            <a:off x="-12876" y="-2"/>
            <a:ext cx="2656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AB212-5151-4A07-8A1A-96C670F5E3D4}"/>
              </a:ext>
            </a:extLst>
          </p:cNvPr>
          <p:cNvSpPr/>
          <p:nvPr/>
        </p:nvSpPr>
        <p:spPr>
          <a:xfrm>
            <a:off x="261257" y="579431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A350B9-3BE5-4388-BEA7-3500DE446982}"/>
              </a:ext>
            </a:extLst>
          </p:cNvPr>
          <p:cNvSpPr/>
          <p:nvPr/>
        </p:nvSpPr>
        <p:spPr>
          <a:xfrm>
            <a:off x="-12876" y="4851412"/>
            <a:ext cx="2468279" cy="2036015"/>
          </a:xfrm>
          <a:prstGeom prst="triangle">
            <a:avLst>
              <a:gd name="adj" fmla="val 5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854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3F10-075E-405C-B43A-AD9A37F4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415"/>
            <a:ext cx="10515600" cy="1000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ABA6-1F40-4B31-B98A-0C88D78BF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477963"/>
            <a:ext cx="5157787" cy="5427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25B0-489A-4C4B-ABAC-4F2292C7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020711"/>
            <a:ext cx="5157787" cy="3965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944CC-2E6A-4938-BF58-513540650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4" y="1477963"/>
            <a:ext cx="5183188" cy="5427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AEFB2-10E8-425E-A7C5-393FF6B2E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4" y="2020711"/>
            <a:ext cx="5183188" cy="3965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87C16-3245-411C-A1C9-79B2409B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936F-C303-4F02-B33E-3CD23F81CA1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3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F676B-4D0F-4C71-A25C-C7E15C6F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1BE9-C0C5-4CDA-B5F5-EDB655F9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289"/>
            <a:ext cx="10515600" cy="4120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4B5A-A9DA-4FA1-AA42-790C63DA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603F80-0218-4C6D-ACE0-E82EF14999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1" y="5926626"/>
            <a:ext cx="4114801" cy="6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F676B-4D0F-4C71-A25C-C7E15C6F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1BE9-C0C5-4CDA-B5F5-EDB655F9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289"/>
            <a:ext cx="10515600" cy="4120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4B5A-A9DA-4FA1-AA42-790C63DA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25B5CF2-BE9F-4852-87BF-A5ADD01C933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603F80-0218-4C6D-ACE0-E82EF14999C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1" y="5926626"/>
            <a:ext cx="4114801" cy="6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201" y="1503214"/>
            <a:ext cx="10729192" cy="1884048"/>
          </a:xfrm>
        </p:spPr>
        <p:txBody>
          <a:bodyPr>
            <a:normAutofit fontScale="90000"/>
          </a:bodyPr>
          <a:lstStyle/>
          <a:p>
            <a:r>
              <a:rPr lang="en-GB" dirty="0"/>
              <a:t>Facilities for optimising and designing multi-arm multi-stage (</a:t>
            </a:r>
            <a:r>
              <a:rPr lang="en-GB" i="1" dirty="0"/>
              <a:t>MAMS</a:t>
            </a:r>
            <a:r>
              <a:rPr lang="en-GB" dirty="0"/>
              <a:t>) randomised controlled trials with binary outcomes</a:t>
            </a:r>
            <a:endParaRPr lang="en-GB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44" y="3632282"/>
            <a:ext cx="6231467" cy="11884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Babak Choodari-Oskooei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Daniel Bratton, Mahesh KB Parmar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AD4E4-0F34-6105-F387-F9E31B6F2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368" y="6305707"/>
            <a:ext cx="5688631" cy="528637"/>
          </a:xfrm>
        </p:spPr>
        <p:txBody>
          <a:bodyPr/>
          <a:lstStyle/>
          <a:p>
            <a:pPr algn="r"/>
            <a:r>
              <a:rPr lang="en-GB" dirty="0"/>
              <a:t>7-8 September 2023</a:t>
            </a:r>
          </a:p>
          <a:p>
            <a:pPr algn="r"/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10200" y="4821044"/>
            <a:ext cx="5021703" cy="132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kern="0" dirty="0">
                <a:solidFill>
                  <a:srgbClr val="000000"/>
                </a:solidFill>
              </a:rPr>
              <a:t>MRC Clinical Trials Unit at UCL</a:t>
            </a:r>
          </a:p>
          <a:p>
            <a:pPr>
              <a:lnSpc>
                <a:spcPct val="150000"/>
              </a:lnSpc>
            </a:pPr>
            <a:r>
              <a:rPr lang="en-GB" sz="1800" kern="0" dirty="0">
                <a:solidFill>
                  <a:srgbClr val="000000"/>
                </a:solidFill>
              </a:rPr>
              <a:t>Institute of Clinical Trials &amp; Methodology, 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31527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188640"/>
            <a:ext cx="11667415" cy="648742"/>
          </a:xfrm>
        </p:spPr>
        <p:txBody>
          <a:bodyPr>
            <a:noAutofit/>
          </a:bodyPr>
          <a:lstStyle/>
          <a:p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command for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admissible designs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75883"/>
            <a:ext cx="115212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Syntax:</a:t>
            </a:r>
          </a:p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alpha(0.025) power(0.85)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fwer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arms(8) theta0(0) theta1(-0.05)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(0.15)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(0.5) plot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828924-98D4-759B-E24C-752CF2A5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10</a:t>
            </a:fld>
            <a:endParaRPr lang="en-GB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E26049-CA9C-CB70-C85F-6281E1701916}"/>
              </a:ext>
            </a:extLst>
          </p:cNvPr>
          <p:cNvGrpSpPr/>
          <p:nvPr/>
        </p:nvGrpSpPr>
        <p:grpSpPr>
          <a:xfrm>
            <a:off x="1991544" y="3208131"/>
            <a:ext cx="3582087" cy="923330"/>
            <a:chOff x="1991544" y="3208131"/>
            <a:chExt cx="358208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18E940-C38B-A445-BA12-99442573EA3E}"/>
                </a:ext>
              </a:extLst>
            </p:cNvPr>
            <p:cNvSpPr txBox="1"/>
            <p:nvPr/>
          </p:nvSpPr>
          <p:spPr>
            <a:xfrm>
              <a:off x="1991544" y="3208131"/>
              <a:ext cx="33123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cs typeface="Courier New" panose="02070309020205020404" pitchFamily="49" charset="0"/>
                </a:rPr>
                <a:t>Aim to control of the </a:t>
              </a:r>
              <a:r>
                <a:rPr lang="en-GB" dirty="0">
                  <a:solidFill>
                    <a:srgbClr val="FF0000"/>
                  </a:solidFill>
                  <a:cs typeface="Courier New" panose="02070309020205020404" pitchFamily="49" charset="0"/>
                </a:rPr>
                <a:t>FWER</a:t>
              </a:r>
            </a:p>
            <a:p>
              <a:r>
                <a:rPr lang="en-GB" dirty="0">
                  <a:cs typeface="Courier New" panose="02070309020205020404" pitchFamily="49" charset="0"/>
                </a:rPr>
                <a:t>Remove if aim is to control </a:t>
              </a:r>
            </a:p>
            <a:p>
              <a:r>
                <a:rPr lang="en-GB" dirty="0">
                  <a:cs typeface="Courier New" panose="02070309020205020404" pitchFamily="49" charset="0"/>
                </a:rPr>
                <a:t>pairwise error rate (PWER)</a:t>
              </a:r>
            </a:p>
          </p:txBody>
        </p:sp>
        <p:sp>
          <p:nvSpPr>
            <p:cNvPr id="6" name="Callout: Line with Accent Bar 5">
              <a:extLst>
                <a:ext uri="{FF2B5EF4-FFF2-40B4-BE49-F238E27FC236}">
                  <a16:creationId xmlns:a16="http://schemas.microsoft.com/office/drawing/2014/main" id="{51912640-B97E-140C-D4DC-F1D9CBC5E954}"/>
                </a:ext>
              </a:extLst>
            </p:cNvPr>
            <p:cNvSpPr/>
            <p:nvPr/>
          </p:nvSpPr>
          <p:spPr>
            <a:xfrm flipH="1">
              <a:off x="2495600" y="3284984"/>
              <a:ext cx="3078031" cy="627192"/>
            </a:xfrm>
            <a:prstGeom prst="accentCallout1">
              <a:avLst>
                <a:gd name="adj1" fmla="val 58458"/>
                <a:gd name="adj2" fmla="val 19692"/>
                <a:gd name="adj3" fmla="val -255376"/>
                <a:gd name="adj4" fmla="val -34968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11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188640"/>
            <a:ext cx="11667415" cy="648742"/>
          </a:xfrm>
        </p:spPr>
        <p:txBody>
          <a:bodyPr>
            <a:noAutofit/>
          </a:bodyPr>
          <a:lstStyle/>
          <a:p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output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1D964-B31B-29F4-0AD3-6209C89D7E03}"/>
              </a:ext>
            </a:extLst>
          </p:cNvPr>
          <p:cNvSpPr txBox="1"/>
          <p:nvPr/>
        </p:nvSpPr>
        <p:spPr>
          <a:xfrm>
            <a:off x="4285083" y="1196752"/>
            <a:ext cx="78488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n-stage (binary) trial design                      version 1.0.2, 09 June 2023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Admissible designs for a 8-arm 3-stage trial with binary outcome based on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Choodari-Oskooei, Bratton, and Parmar (2023) Stata Journal 23(3).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Design    q-range    Stage     Sig.    Power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 E(N|H0)  E(N|H1)   FWER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                       level             ratio                     (SE)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      [0.00,0.09]    1      0.31     0.93     0.50     4658     8667   0.0249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2      0.16     0.93                          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3     0.005     0.92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2      [0.10,0.65]    1      0.40     0.94     0.50     4683     8437   0.0253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2      0.14     0.94                          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3     0.005     0.91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3      [0.66,0.77]    1      0.15     0.93     0.50     4989     8277   0.0254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2      0.08     0.93                          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3     0.005     0.90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4      [0.78,1.00]    1      0.27     0.99     0.50     6506     7824   0.0253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2      0.14     0.99                          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3     0.004     0.85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Note: each design minimises the loss function (1-q)E(N|H0)+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(N|H1) for values of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q specified in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q_range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H1 is the hypothesis that all of the experimental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arms are effective.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828924-98D4-759B-E24C-752CF2A5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11</a:t>
            </a:fld>
            <a:endParaRPr lang="en-GB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40069E-75B7-B1F4-760A-AC5D1B1075F3}"/>
              </a:ext>
            </a:extLst>
          </p:cNvPr>
          <p:cNvGrpSpPr/>
          <p:nvPr/>
        </p:nvGrpSpPr>
        <p:grpSpPr>
          <a:xfrm>
            <a:off x="479376" y="3320409"/>
            <a:ext cx="3773885" cy="830997"/>
            <a:chOff x="479376" y="3320409"/>
            <a:chExt cx="3773885" cy="830997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B51DD3CB-C033-CEA8-1319-7EA84F72B489}"/>
                </a:ext>
              </a:extLst>
            </p:cNvPr>
            <p:cNvSpPr/>
            <p:nvPr/>
          </p:nvSpPr>
          <p:spPr>
            <a:xfrm>
              <a:off x="3215680" y="3429000"/>
              <a:ext cx="1037581" cy="5151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23D0060-7878-A8E3-C935-0D36532A6E78}"/>
                    </a:ext>
                  </a:extLst>
                </p:cNvPr>
                <p:cNvSpPr txBox="1"/>
                <p:nvPr/>
              </p:nvSpPr>
              <p:spPr>
                <a:xfrm>
                  <a:off x="479376" y="3320409"/>
                  <a:ext cx="265357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i="1" dirty="0">
                      <a:latin typeface="Century Schoolbook" panose="02040604050505020304" pitchFamily="18" charset="0"/>
                    </a:rPr>
                    <a:t>Admissible for  wider range of </a:t>
                  </a:r>
                  <a14:m>
                    <m:oMath xmlns:m="http://schemas.openxmlformats.org/officeDocument/2006/math">
                      <m:r>
                        <a:rPr lang="en-GB" alt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oMath>
                  </a14:m>
                  <a:r>
                    <a:rPr lang="en-GB" sz="2400" i="1" dirty="0">
                      <a:latin typeface="Century Schoolbook" panose="02040604050505020304" pitchFamily="18" charset="0"/>
                    </a:rPr>
                    <a:t> </a:t>
                  </a:r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23D0060-7878-A8E3-C935-0D36532A6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76" y="3320409"/>
                  <a:ext cx="2653579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678" t="-5882" b="-161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6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BAB98-7914-32B5-7B6A-34A9F86ACDE3}"/>
              </a:ext>
            </a:extLst>
          </p:cNvPr>
          <p:cNvSpPr/>
          <p:nvPr/>
        </p:nvSpPr>
        <p:spPr>
          <a:xfrm>
            <a:off x="180975" y="5875038"/>
            <a:ext cx="4769998" cy="982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68E384-6356-4B8D-9E7B-6753C3771EE4}"/>
              </a:ext>
            </a:extLst>
          </p:cNvPr>
          <p:cNvSpPr txBox="1">
            <a:spLocks/>
          </p:cNvSpPr>
          <p:nvPr/>
        </p:nvSpPr>
        <p:spPr bwMode="auto">
          <a:xfrm>
            <a:off x="1981200" y="836613"/>
            <a:ext cx="8229600" cy="792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2000" kern="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000" kern="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E11C2-EFFD-7735-D985-5FF0C01790D8}"/>
                  </a:ext>
                </a:extLst>
              </p:cNvPr>
              <p:cNvSpPr txBox="1"/>
              <p:nvPr/>
            </p:nvSpPr>
            <p:spPr>
              <a:xfrm>
                <a:off x="8013866" y="1171703"/>
                <a:ext cx="43226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GB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)]</a:t>
                </a:r>
                <a:r>
                  <a:rPr lang="en-GB" alt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GB" alt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GB" alt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E11C2-EFFD-7735-D985-5FF0C017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66" y="1171703"/>
                <a:ext cx="4322618" cy="1200329"/>
              </a:xfrm>
              <a:prstGeom prst="rect">
                <a:avLst/>
              </a:prstGeom>
              <a:blipFill>
                <a:blip r:embed="rId2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0D2915BE-BDBD-E193-11C9-67D03435F7B9}"/>
              </a:ext>
            </a:extLst>
          </p:cNvPr>
          <p:cNvSpPr txBox="1">
            <a:spLocks/>
          </p:cNvSpPr>
          <p:nvPr/>
        </p:nvSpPr>
        <p:spPr bwMode="auto">
          <a:xfrm>
            <a:off x="738130" y="263307"/>
            <a:ext cx="10961782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Loss function vs probability of success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F292F1-CA69-D8A3-A90B-89018FF5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12</a:t>
            </a:fld>
            <a:endParaRPr lang="en-GB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24383B-E439-D17C-852C-3F44D1F69D32}"/>
              </a:ext>
            </a:extLst>
          </p:cNvPr>
          <p:cNvGrpSpPr/>
          <p:nvPr/>
        </p:nvGrpSpPr>
        <p:grpSpPr>
          <a:xfrm>
            <a:off x="0" y="802800"/>
            <a:ext cx="7992834" cy="5817600"/>
            <a:chOff x="0" y="802800"/>
            <a:chExt cx="7992834" cy="5817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C5EC6A-684E-C45F-040F-870EA5C4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02800"/>
              <a:ext cx="7992834" cy="58176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D04488-29A3-B45D-19A5-89AD1BC95160}"/>
                </a:ext>
              </a:extLst>
            </p:cNvPr>
            <p:cNvSpPr/>
            <p:nvPr/>
          </p:nvSpPr>
          <p:spPr>
            <a:xfrm>
              <a:off x="101036" y="3789040"/>
              <a:ext cx="335360" cy="605092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333410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BAB98-7914-32B5-7B6A-34A9F86ACDE3}"/>
              </a:ext>
            </a:extLst>
          </p:cNvPr>
          <p:cNvSpPr/>
          <p:nvPr/>
        </p:nvSpPr>
        <p:spPr>
          <a:xfrm>
            <a:off x="180975" y="5875038"/>
            <a:ext cx="4769998" cy="982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68E384-6356-4B8D-9E7B-6753C3771EE4}"/>
              </a:ext>
            </a:extLst>
          </p:cNvPr>
          <p:cNvSpPr txBox="1">
            <a:spLocks/>
          </p:cNvSpPr>
          <p:nvPr/>
        </p:nvSpPr>
        <p:spPr bwMode="auto">
          <a:xfrm>
            <a:off x="1981200" y="836613"/>
            <a:ext cx="8229600" cy="792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2000" kern="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000" kern="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E11C2-EFFD-7735-D985-5FF0C01790D8}"/>
                  </a:ext>
                </a:extLst>
              </p:cNvPr>
              <p:cNvSpPr txBox="1"/>
              <p:nvPr/>
            </p:nvSpPr>
            <p:spPr>
              <a:xfrm>
                <a:off x="8013866" y="1171703"/>
                <a:ext cx="43226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GB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)]</a:t>
                </a:r>
                <a:r>
                  <a:rPr lang="en-GB" alt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GB" alt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GB" alt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E11C2-EFFD-7735-D985-5FF0C017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66" y="1171703"/>
                <a:ext cx="4322618" cy="1200329"/>
              </a:xfrm>
              <a:prstGeom prst="rect">
                <a:avLst/>
              </a:prstGeom>
              <a:blipFill>
                <a:blip r:embed="rId2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0D2915BE-BDBD-E193-11C9-67D03435F7B9}"/>
              </a:ext>
            </a:extLst>
          </p:cNvPr>
          <p:cNvSpPr txBox="1">
            <a:spLocks/>
          </p:cNvSpPr>
          <p:nvPr/>
        </p:nvSpPr>
        <p:spPr bwMode="auto">
          <a:xfrm>
            <a:off x="738130" y="263307"/>
            <a:ext cx="10961782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Loss function vs probability of 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C851C-31DE-1482-B9BA-BE88B38D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13</a:t>
            </a:fld>
            <a:endParaRPr lang="en-GB" sz="1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32382-4D16-F51F-C412-71C944F57E39}"/>
              </a:ext>
            </a:extLst>
          </p:cNvPr>
          <p:cNvGrpSpPr/>
          <p:nvPr/>
        </p:nvGrpSpPr>
        <p:grpSpPr>
          <a:xfrm>
            <a:off x="0" y="802800"/>
            <a:ext cx="7987890" cy="5814000"/>
            <a:chOff x="0" y="802800"/>
            <a:chExt cx="7987890" cy="5814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BC54F3-1550-F7C6-348B-04140D99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02800"/>
              <a:ext cx="7987890" cy="5814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9E5FC8-F456-D4F2-9776-1B2AFBED5635}"/>
                </a:ext>
              </a:extLst>
            </p:cNvPr>
            <p:cNvSpPr/>
            <p:nvPr/>
          </p:nvSpPr>
          <p:spPr>
            <a:xfrm>
              <a:off x="101036" y="3789040"/>
              <a:ext cx="335360" cy="605092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715759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BAB98-7914-32B5-7B6A-34A9F86ACDE3}"/>
              </a:ext>
            </a:extLst>
          </p:cNvPr>
          <p:cNvSpPr/>
          <p:nvPr/>
        </p:nvSpPr>
        <p:spPr>
          <a:xfrm>
            <a:off x="180975" y="5875038"/>
            <a:ext cx="4769998" cy="982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68E384-6356-4B8D-9E7B-6753C3771EE4}"/>
              </a:ext>
            </a:extLst>
          </p:cNvPr>
          <p:cNvSpPr txBox="1">
            <a:spLocks/>
          </p:cNvSpPr>
          <p:nvPr/>
        </p:nvSpPr>
        <p:spPr bwMode="auto">
          <a:xfrm>
            <a:off x="1981200" y="836613"/>
            <a:ext cx="8229600" cy="792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2000" kern="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000" kern="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E11C2-EFFD-7735-D985-5FF0C01790D8}"/>
                  </a:ext>
                </a:extLst>
              </p:cNvPr>
              <p:cNvSpPr txBox="1"/>
              <p:nvPr/>
            </p:nvSpPr>
            <p:spPr>
              <a:xfrm>
                <a:off x="8013866" y="1171703"/>
                <a:ext cx="43226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GB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)]</a:t>
                </a:r>
                <a:r>
                  <a:rPr lang="en-GB" alt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GB" alt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GB" alt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E11C2-EFFD-7735-D985-5FF0C017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66" y="1171703"/>
                <a:ext cx="4322618" cy="1200329"/>
              </a:xfrm>
              <a:prstGeom prst="rect">
                <a:avLst/>
              </a:prstGeom>
              <a:blipFill>
                <a:blip r:embed="rId2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0D2915BE-BDBD-E193-11C9-67D03435F7B9}"/>
              </a:ext>
            </a:extLst>
          </p:cNvPr>
          <p:cNvSpPr txBox="1">
            <a:spLocks/>
          </p:cNvSpPr>
          <p:nvPr/>
        </p:nvSpPr>
        <p:spPr bwMode="auto">
          <a:xfrm>
            <a:off x="738130" y="263307"/>
            <a:ext cx="10961782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Loss function vs probability of success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2045C-3B22-FE7C-AFAF-88A37145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14</a:t>
            </a:fld>
            <a:endParaRPr lang="en-GB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FD6DAE-AF27-8CF6-DD91-05F121D614E2}"/>
              </a:ext>
            </a:extLst>
          </p:cNvPr>
          <p:cNvGrpSpPr/>
          <p:nvPr/>
        </p:nvGrpSpPr>
        <p:grpSpPr>
          <a:xfrm>
            <a:off x="0" y="802800"/>
            <a:ext cx="7987888" cy="5814000"/>
            <a:chOff x="0" y="802800"/>
            <a:chExt cx="7987888" cy="5814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DC3A8A-345B-EA37-CC45-6842E583A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02800"/>
              <a:ext cx="7987888" cy="5814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D6C386-9A3B-6FFB-1D0E-D08395CEAC64}"/>
                </a:ext>
              </a:extLst>
            </p:cNvPr>
            <p:cNvSpPr/>
            <p:nvPr/>
          </p:nvSpPr>
          <p:spPr>
            <a:xfrm>
              <a:off x="101036" y="3789040"/>
              <a:ext cx="335360" cy="605092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793653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BAB98-7914-32B5-7B6A-34A9F86ACDE3}"/>
              </a:ext>
            </a:extLst>
          </p:cNvPr>
          <p:cNvSpPr/>
          <p:nvPr/>
        </p:nvSpPr>
        <p:spPr>
          <a:xfrm>
            <a:off x="180975" y="5875038"/>
            <a:ext cx="4769998" cy="982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68E384-6356-4B8D-9E7B-6753C3771EE4}"/>
              </a:ext>
            </a:extLst>
          </p:cNvPr>
          <p:cNvSpPr txBox="1">
            <a:spLocks/>
          </p:cNvSpPr>
          <p:nvPr/>
        </p:nvSpPr>
        <p:spPr bwMode="auto">
          <a:xfrm>
            <a:off x="1981200" y="836613"/>
            <a:ext cx="8229600" cy="792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2000" kern="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000" kern="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E11C2-EFFD-7735-D985-5FF0C01790D8}"/>
                  </a:ext>
                </a:extLst>
              </p:cNvPr>
              <p:cNvSpPr txBox="1"/>
              <p:nvPr/>
            </p:nvSpPr>
            <p:spPr>
              <a:xfrm>
                <a:off x="8013866" y="1171703"/>
                <a:ext cx="43226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GB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)]</a:t>
                </a:r>
                <a:r>
                  <a:rPr lang="en-GB" alt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GB" alt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GB" alt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E11C2-EFFD-7735-D985-5FF0C017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66" y="1171703"/>
                <a:ext cx="4322618" cy="1200329"/>
              </a:xfrm>
              <a:prstGeom prst="rect">
                <a:avLst/>
              </a:prstGeom>
              <a:blipFill>
                <a:blip r:embed="rId2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0D2915BE-BDBD-E193-11C9-67D03435F7B9}"/>
              </a:ext>
            </a:extLst>
          </p:cNvPr>
          <p:cNvSpPr txBox="1">
            <a:spLocks/>
          </p:cNvSpPr>
          <p:nvPr/>
        </p:nvSpPr>
        <p:spPr bwMode="auto">
          <a:xfrm>
            <a:off x="738130" y="263307"/>
            <a:ext cx="10961782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Loss function vs probability of success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D9F9C-BC4D-4972-A248-B1004B80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15</a:t>
            </a:fld>
            <a:endParaRPr lang="en-GB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B565E2-D571-D5FB-F62D-AB0E2D5FBC0D}"/>
              </a:ext>
            </a:extLst>
          </p:cNvPr>
          <p:cNvGrpSpPr/>
          <p:nvPr/>
        </p:nvGrpSpPr>
        <p:grpSpPr>
          <a:xfrm>
            <a:off x="0" y="802800"/>
            <a:ext cx="7987888" cy="5814000"/>
            <a:chOff x="0" y="802800"/>
            <a:chExt cx="7987888" cy="5814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47ED50-A4A5-93EC-DE9F-7FD11092C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02800"/>
              <a:ext cx="7987888" cy="5814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9D2D7F-47A9-A10E-A959-C1CD6E1C64CA}"/>
                </a:ext>
              </a:extLst>
            </p:cNvPr>
            <p:cNvSpPr/>
            <p:nvPr/>
          </p:nvSpPr>
          <p:spPr>
            <a:xfrm>
              <a:off x="101036" y="3789040"/>
              <a:ext cx="335360" cy="605092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553837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188640"/>
            <a:ext cx="11667415" cy="648742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for sample size calculations 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8" y="837382"/>
            <a:ext cx="115212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Syntax:</a:t>
            </a:r>
          </a:p>
          <a:p>
            <a:pPr marL="0" indent="0">
              <a:buNone/>
            </a:pPr>
            <a:r>
              <a:rPr lang="en-GB" sz="18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alpha(0.40 0.14 0.005) power(0.94 0.94 0.91) </a:t>
            </a:r>
            <a:r>
              <a:rPr lang="en-GB" sz="18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(3) theta0(0) theta1(-0.05) </a:t>
            </a:r>
            <a:r>
              <a:rPr lang="en-GB" sz="18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(0.15)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arms(8 6 4) 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sz="18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sz="18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(0.5) </a:t>
            </a:r>
            <a:r>
              <a:rPr lang="en-GB" sz="18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tunit</a:t>
            </a:r>
            <a:r>
              <a:rPr lang="en-GB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86408F-49A0-22E6-33CE-4E190ED2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16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3028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188640"/>
            <a:ext cx="11667415" cy="648742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output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8" y="837382"/>
            <a:ext cx="115212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Output has 2 main sections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Section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0C2A5-7943-DC1E-F564-B023684B0A8B}"/>
              </a:ext>
            </a:extLst>
          </p:cNvPr>
          <p:cNvSpPr txBox="1"/>
          <p:nvPr/>
        </p:nvSpPr>
        <p:spPr>
          <a:xfrm>
            <a:off x="2259699" y="1412776"/>
            <a:ext cx="80847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n-stage trial design - binary outcome       version 1.0.2, 09 June 2023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Sample size for a 8-arm 3-stage trial with binary outcome based on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Bratton et al. (2013) BMC Med Res Meth 13:139 and Choodari-Oskooei,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Bratton, and Parmar (2023) Stata Journal 23(3).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</a:t>
            </a:r>
          </a:p>
          <a:p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Control arm event rate = 0.15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Delay in observing outcome = 4 months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Attrition rate for outcome = 0.04</a:t>
            </a:r>
          </a:p>
          <a:p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Operating characteristics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Alpha(1S)      Power   theta|H0   theta|H1    Length*      Time*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Stage 1         0.4000      0.940      0.000     -0.050     19.979     19.979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Stage 2         0.1400      0.940      0.000     -0.050      9.165     29.144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Stage 3         0.0050      0.910      0.000     -0.050     11.994     41.138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Pairwise        0.0040      0.850                                      41.138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FWER(SE)**      0.0253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  Length (duration of each stage) is expressed in month periods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**  FWER is calculated using simulations with 250000 replications</a:t>
            </a:r>
          </a:p>
          <a:p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86408F-49A0-22E6-33CE-4E190ED2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17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9248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188640"/>
            <a:ext cx="11667415" cy="648742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output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8" y="837382"/>
            <a:ext cx="115212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Section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1D964-B31B-29F4-0AD3-6209C89D7E03}"/>
              </a:ext>
            </a:extLst>
          </p:cNvPr>
          <p:cNvSpPr txBox="1"/>
          <p:nvPr/>
        </p:nvSpPr>
        <p:spPr>
          <a:xfrm>
            <a:off x="4371144" y="620688"/>
            <a:ext cx="467946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---------Stage 1---------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Overall  Control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active arms        8        1        7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Accrual rate*            118.0     26.2     91.8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Active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for analysis     1809      402      201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2358      524      262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All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2358                 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---------Stage 2---------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Overall  Control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active arms        6        1        5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Accrual rate*            248.0     70.9    177.1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Active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for analysis     2989      854      427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4108     1173      587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All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4632                 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---------Stage 3---------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Overall  Control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active arms        4        1        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Accrual rate*            248.0     99.2    148.8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Active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for analysis     4719     1887      944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4915     1966      983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All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6613                 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86408F-49A0-22E6-33CE-4E190ED2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18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8185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68" y="168765"/>
            <a:ext cx="11777639" cy="648742"/>
          </a:xfrm>
        </p:spPr>
        <p:txBody>
          <a:bodyPr>
            <a:normAutofit fontScale="90000"/>
          </a:bodyPr>
          <a:lstStyle/>
          <a:p>
            <a:r>
              <a:rPr lang="en-GB" dirty="0"/>
              <a:t>More on </a:t>
            </a:r>
            <a:r>
              <a:rPr lang="en-GB" sz="44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4400" b="1" kern="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en-GB" sz="44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72" y="799534"/>
            <a:ext cx="12070907" cy="5258932"/>
          </a:xfrm>
        </p:spPr>
        <p:txBody>
          <a:bodyPr>
            <a:noAutofit/>
          </a:bodyPr>
          <a:lstStyle/>
          <a:p>
            <a:r>
              <a:rPr lang="en-GB" sz="2200" b="0" dirty="0">
                <a:solidFill>
                  <a:schemeClr val="tx1"/>
                </a:solidFill>
              </a:rPr>
              <a:t>Both programs allow for the use of intermediate outcome (I) observable before definitive outcome (D) for Lack-Of-Benefit (LOB) assessment.</a:t>
            </a:r>
          </a:p>
          <a:p>
            <a:pPr lvl="1"/>
            <a:r>
              <a:rPr lang="en-GB" sz="2200" dirty="0"/>
              <a:t>e.g., culture status (I-outcome) &amp; failure/relapse in TB</a:t>
            </a:r>
            <a:endParaRPr lang="en-GB" sz="2200" b="0" dirty="0">
              <a:solidFill>
                <a:schemeClr val="tx1"/>
              </a:solidFill>
            </a:endParaRP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They use Dunnett’s probability to account for multiplicity. </a:t>
            </a:r>
          </a:p>
          <a:p>
            <a:pPr lvl="1"/>
            <a:r>
              <a:rPr lang="en-GB" sz="2200" dirty="0"/>
              <a:t>Consider the underlying correlation structure between different tests </a:t>
            </a:r>
          </a:p>
          <a:p>
            <a:pPr lvl="1"/>
            <a:r>
              <a:rPr lang="en-GB" sz="2200" dirty="0"/>
              <a:t>More efficient than Bonferroni or </a:t>
            </a:r>
            <a:r>
              <a:rPr lang="en-GB" sz="2200" dirty="0" err="1"/>
              <a:t>Sidak</a:t>
            </a:r>
            <a:r>
              <a:rPr lang="en-GB" sz="2200" dirty="0"/>
              <a:t> corrections</a:t>
            </a:r>
          </a:p>
          <a:p>
            <a:pPr marL="457189" lvl="1" indent="0">
              <a:buNone/>
            </a:pPr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Feasible/admissible designs found by </a:t>
            </a:r>
            <a:r>
              <a:rPr lang="en-GB" sz="2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2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0" dirty="0">
                <a:solidFill>
                  <a:schemeClr val="tx1"/>
                </a:solidFill>
              </a:rPr>
              <a:t>can be saved in a dataset.</a:t>
            </a:r>
          </a:p>
          <a:p>
            <a:pPr lvl="1"/>
            <a:r>
              <a:rPr lang="en-GB" sz="1800" dirty="0"/>
              <a:t>For further inspection of their properties regarding trial timelines, sample sizes, etc  </a:t>
            </a:r>
            <a:endParaRPr lang="en-GB" sz="1800" b="0" dirty="0">
              <a:solidFill>
                <a:schemeClr val="tx1"/>
              </a:solidFill>
            </a:endParaRP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Computationally, they are very efficient.</a:t>
            </a:r>
          </a:p>
          <a:p>
            <a:pPr lvl="1"/>
            <a:r>
              <a:rPr lang="en-GB" sz="2200" dirty="0"/>
              <a:t>2-arm 2-stage designs: both output the results in less than a second</a:t>
            </a:r>
            <a:endParaRPr lang="en-GB" sz="2200" b="1" kern="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sz="2200" dirty="0"/>
              <a:t>8-arm 3-stage design: </a:t>
            </a:r>
            <a:r>
              <a:rPr lang="en-GB" sz="22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2200" b="1" kern="0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GB" sz="2200" kern="0" dirty="0">
                <a:latin typeface="+mj-lt"/>
                <a:cs typeface="Courier New" panose="02070309020205020404" pitchFamily="49" charset="0"/>
              </a:rPr>
              <a:t>(9</a:t>
            </a:r>
            <a:r>
              <a:rPr lang="en-GB" sz="2200" dirty="0">
                <a:latin typeface="+mj-lt"/>
              </a:rPr>
              <a:t>5 </a:t>
            </a:r>
            <a:r>
              <a:rPr lang="en-GB" sz="2200" dirty="0"/>
              <a:t>seconds), </a:t>
            </a:r>
            <a:r>
              <a:rPr lang="en-GB" sz="22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200" b="1" kern="0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GB" sz="2200" dirty="0"/>
              <a:t>(5 seconds)</a:t>
            </a:r>
            <a:endParaRPr lang="en-GB" sz="2200" b="0" dirty="0">
              <a:solidFill>
                <a:schemeClr val="tx1"/>
              </a:solidFill>
            </a:endParaRP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8C778115-7EBA-1C09-E598-1C4E82F8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19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673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764704"/>
            <a:ext cx="8489950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723" y="1772816"/>
            <a:ext cx="9073008" cy="3888432"/>
          </a:xfrm>
        </p:spPr>
        <p:txBody>
          <a:bodyPr>
            <a:normAutofit/>
          </a:bodyPr>
          <a:lstStyle/>
          <a:p>
            <a:r>
              <a:rPr lang="en-GB" dirty="0"/>
              <a:t>Introduction to MAMS designs</a:t>
            </a:r>
            <a:endParaRPr lang="en-GB" b="1" dirty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endParaRPr lang="en-GB" dirty="0"/>
          </a:p>
          <a:p>
            <a:r>
              <a:rPr lang="en-GB" dirty="0"/>
              <a:t>Example: Surgical wound infection trial</a:t>
            </a:r>
          </a:p>
          <a:p>
            <a:endParaRPr lang="en-GB" dirty="0"/>
          </a:p>
          <a:p>
            <a:r>
              <a:rPr lang="en-GB" dirty="0"/>
              <a:t>Optimal and efficient MAMS designs </a:t>
            </a:r>
          </a:p>
          <a:p>
            <a:endParaRPr lang="en-GB" dirty="0"/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dirty="0"/>
              <a:t> and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dirty="0"/>
              <a:t> commands</a:t>
            </a:r>
          </a:p>
          <a:p>
            <a:endParaRPr lang="en-GB" dirty="0"/>
          </a:p>
          <a:p>
            <a:r>
              <a:rPr lang="en-GB" dirty="0"/>
              <a:t>Summary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D470AE2-892A-118C-431B-BB97895F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2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148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642991A-ED73-4693-B033-D64927F8810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39270" y="217581"/>
            <a:ext cx="10625282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sz="3200" dirty="0"/>
              <a:t>Validating and testing </a:t>
            </a:r>
            <a:r>
              <a:rPr lang="en-GB" sz="32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3200" b="1" kern="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en-GB" sz="32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7ACE59C-D481-430C-9540-6A7418364C4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299356" y="980728"/>
            <a:ext cx="11593288" cy="46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en-GB" dirty="0"/>
              <a:t>T</a:t>
            </a:r>
            <a:r>
              <a:rPr lang="en-GB" sz="2400" dirty="0"/>
              <a:t>he FWER and overall power:</a:t>
            </a:r>
          </a:p>
          <a:p>
            <a:pPr lvl="1"/>
            <a:r>
              <a:rPr lang="en-GB" dirty="0"/>
              <a:t>Checked against analytical solutions where possible</a:t>
            </a:r>
          </a:p>
          <a:p>
            <a:pPr lvl="1"/>
            <a:r>
              <a:rPr lang="en-GB" dirty="0"/>
              <a:t>Used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mvnormal</a:t>
            </a:r>
            <a:r>
              <a:rPr lang="en-GB" dirty="0"/>
              <a:t> Stata command (Grayling and </a:t>
            </a:r>
            <a:r>
              <a:rPr lang="en-GB" dirty="0" err="1"/>
              <a:t>Mander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Sample size calculations:</a:t>
            </a:r>
          </a:p>
          <a:p>
            <a:pPr lvl="1"/>
            <a:r>
              <a:rPr lang="en-GB" dirty="0"/>
              <a:t>Compared against </a:t>
            </a:r>
            <a:r>
              <a:rPr lang="en-GB" dirty="0" err="1"/>
              <a:t>Cytel’s</a:t>
            </a:r>
            <a:r>
              <a:rPr lang="en-GB" dirty="0"/>
              <a:t> EAST software and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artbin</a:t>
            </a:r>
            <a:r>
              <a:rPr lang="en-GB" dirty="0"/>
              <a:t> Stata command </a:t>
            </a:r>
          </a:p>
          <a:p>
            <a:pPr lvl="1"/>
            <a:r>
              <a:rPr lang="en-GB" dirty="0"/>
              <a:t>Perfect agreement was achieved for a wide range of design types, taking into account differences in rounding</a:t>
            </a:r>
          </a:p>
          <a:p>
            <a:endParaRPr lang="en-GB" dirty="0"/>
          </a:p>
          <a:p>
            <a:r>
              <a:rPr lang="en-GB" sz="2400" dirty="0"/>
              <a:t>Re-ran the design do files of MAMS trials, compared the outputs/results, and checked for error messages and discrepancies.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The algorithm (and 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400" dirty="0"/>
              <a:t>) has been applied to design new MAMS trials in TB,  maternal health, surgical wound infection, and leg ulcer.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F0F0C-4720-2537-5775-D2725F6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870" y="627529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20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57329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51C34E4-796A-ACEC-53C1-28841FD61B0E}"/>
              </a:ext>
            </a:extLst>
          </p:cNvPr>
          <p:cNvSpPr txBox="1">
            <a:spLocks/>
          </p:cNvSpPr>
          <p:nvPr/>
        </p:nvSpPr>
        <p:spPr>
          <a:xfrm>
            <a:off x="1157654" y="136521"/>
            <a:ext cx="10485706" cy="5220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Stata suite for MAMS designs: </a:t>
            </a:r>
            <a:r>
              <a:rPr lang="en-GB" sz="24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endParaRPr lang="en-GB" sz="2400" b="1" kern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C8B00-21F5-896E-67C5-5163B88A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17" y="651485"/>
            <a:ext cx="5360204" cy="61708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E14C6-E452-56AE-3ADB-8FE6DD8E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21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7398950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3C44E3-81A5-6705-1809-182BF22ED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3513" y="843559"/>
            <a:ext cx="7710335" cy="38974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Oval 4">
            <a:extLst>
              <a:ext uri="{FF2B5EF4-FFF2-40B4-BE49-F238E27FC236}">
                <a16:creationId xmlns:a16="http://schemas.microsoft.com/office/drawing/2014/main" id="{7C132CAF-021F-CDA0-3E37-00801E8C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729" y="4155926"/>
            <a:ext cx="1133475" cy="390192"/>
          </a:xfrm>
          <a:prstGeom prst="ellipse">
            <a:avLst/>
          </a:prstGeom>
          <a:noFill/>
          <a:ln w="38100" cap="sq" algn="ctr">
            <a:solidFill>
              <a:srgbClr val="83005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056" tIns="34529" rIns="69056" bIns="34529">
            <a:spAutoFit/>
          </a:bodyPr>
          <a:lstStyle/>
          <a:p>
            <a:pPr defTabSz="914400">
              <a:defRPr/>
            </a:pPr>
            <a:endParaRPr lang="en-US" sz="135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A2A8B-D8BD-7399-4648-7CFADBEF4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1825" y="1480271"/>
            <a:ext cx="7788313" cy="38974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A32AB7-9F23-4CB8-417E-7DA41BE85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26" y="2922413"/>
            <a:ext cx="7814191" cy="39501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98DB0C-9F85-BFAD-5DAC-6190620F6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773" y="3818467"/>
            <a:ext cx="3916283" cy="2837620"/>
          </a:xfrm>
          <a:prstGeom prst="rect">
            <a:avLst/>
          </a:prstGeom>
        </p:spPr>
      </p:pic>
      <p:sp>
        <p:nvSpPr>
          <p:cNvPr id="10" name="Oval 4">
            <a:extLst>
              <a:ext uri="{FF2B5EF4-FFF2-40B4-BE49-F238E27FC236}">
                <a16:creationId xmlns:a16="http://schemas.microsoft.com/office/drawing/2014/main" id="{C3A050B6-673F-16AE-F6EB-6B30F14DE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386" y="3961026"/>
            <a:ext cx="4290877" cy="390192"/>
          </a:xfrm>
          <a:prstGeom prst="ellipse">
            <a:avLst/>
          </a:prstGeom>
          <a:noFill/>
          <a:ln w="38100" cap="sq" algn="ctr">
            <a:solidFill>
              <a:srgbClr val="83005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9056" tIns="34529" rIns="69056" bIns="34529">
            <a:spAutoFit/>
          </a:bodyPr>
          <a:lstStyle/>
          <a:p>
            <a:pPr defTabSz="914400">
              <a:defRPr/>
            </a:pPr>
            <a:endParaRPr lang="en-US" sz="135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349438-6DF5-E43B-5BAE-D573D3BC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22</a:t>
            </a:fld>
            <a:endParaRPr lang="en-GB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CB005-518C-57C1-5629-D0F4529D28F3}"/>
              </a:ext>
            </a:extLst>
          </p:cNvPr>
          <p:cNvSpPr txBox="1">
            <a:spLocks/>
          </p:cNvSpPr>
          <p:nvPr/>
        </p:nvSpPr>
        <p:spPr>
          <a:xfrm>
            <a:off x="1157654" y="136521"/>
            <a:ext cx="10841306" cy="5220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b="1" kern="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24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Stata</a:t>
            </a:r>
            <a:r>
              <a:rPr lang="en-GB" sz="24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suite for MAMS designs: </a:t>
            </a:r>
            <a:r>
              <a:rPr lang="en-GB" sz="24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endParaRPr lang="en-GB" sz="2400" b="1" kern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0460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A8E5A54-D26D-A443-1D15-3FD53D67F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>
          <a:xfrm>
            <a:off x="1919536" y="1124744"/>
            <a:ext cx="3936288" cy="45163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62C92-9EF7-315F-B4E7-095A1C927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2"/>
          <a:stretch/>
        </p:blipFill>
        <p:spPr>
          <a:xfrm>
            <a:off x="5960095" y="1116623"/>
            <a:ext cx="4519844" cy="45163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20A350-1103-0EB3-6C5D-99F1E3E0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23</a:t>
            </a:fld>
            <a:endParaRPr lang="en-GB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E155A6-5FEB-1542-A1C0-2C4CD673A1DC}"/>
              </a:ext>
            </a:extLst>
          </p:cNvPr>
          <p:cNvSpPr txBox="1">
            <a:spLocks/>
          </p:cNvSpPr>
          <p:nvPr/>
        </p:nvSpPr>
        <p:spPr>
          <a:xfrm>
            <a:off x="1157654" y="136521"/>
            <a:ext cx="10272346" cy="5220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b="1" kern="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24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Stata</a:t>
            </a:r>
            <a:r>
              <a:rPr lang="en-GB" sz="24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suite for MAMS designs: </a:t>
            </a:r>
            <a:r>
              <a:rPr lang="en-GB" sz="24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endParaRPr lang="en-GB" sz="2400" b="1" kern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4506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642991A-ED73-4693-B033-D64927F8810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39270" y="217581"/>
            <a:ext cx="82296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7ACE59C-D481-430C-9540-6A7418364C4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263352" y="980728"/>
            <a:ext cx="11665296" cy="46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20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0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tata commands can be used to design efficient MAMS trials with a given accrual pattern -  available from the SSC.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simulations (</a:t>
            </a:r>
            <a:r>
              <a:rPr lang="en-GB" sz="2000" i="1" dirty="0">
                <a:solidFill>
                  <a:schemeClr val="accent2"/>
                </a:solidFill>
              </a:rPr>
              <a:t>MAMS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and analytical derivations (two-arm setting) to calculate the operating characteristics.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Validated against numerous other software and published sample sizes.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associated Stata Journal article is in-press, September 2023 edition.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Further work will allow use of any combination of outcomes (e.g. continuous I outcome, binary D outcome) and incorporating treatment selection at early stages.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F0F0C-4720-2537-5775-D2725F6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870" y="627529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24</a:t>
            </a:fld>
            <a:endParaRPr lang="en-GB" sz="1800"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642991A-ED73-4693-B033-D64927F8810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39270" y="217581"/>
            <a:ext cx="82296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7ACE59C-D481-430C-9540-6A7418364C4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64841" y="1028832"/>
            <a:ext cx="11309707" cy="46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We would like to thank: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Stata journal editorial team, particularly Stephen Jenkins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SJ production team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Ian White for comments on earlier version of article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F0F0C-4720-2537-5775-D2725F6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870" y="627529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25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6157729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45EFEA88-4E58-4A3A-A256-0099D057474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172268"/>
            <a:ext cx="82296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E5119AD-1594-43B9-B0B0-D8608AA86F7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248927" y="786822"/>
            <a:ext cx="11403106" cy="46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Choodari-Oskooei, B., D. J. Bratton, et al. (2023). "Facilities for optimising and designing multi-arm multi-stage (MAMS) randomised controlled trials with binary outcomes." 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Stata Journal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23(3) in press.</a:t>
            </a: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Bratton, D. J., P. P. J. Phillips, et al. (2013). "A multi-arm multi-stage clinical trial design for binary outcomes with application to tuberculosis." 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Medical Research Methodology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:139.</a:t>
            </a: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Jung, S. H., T. Lee, et al. (2004). "Admissible two-stage designs for phase II cancer clinical trials." 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Stat Med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(4): 561-569.</a:t>
            </a: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Royston, P., F. M. Barthel, et al. (2011). "Designs for clinical trials with time-to-event outcomes based on stopping guidelines for lack of benefit." 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81.</a:t>
            </a: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Royston, P., M. K. Parmar, et al. (2003). "Novel designs for multi-arm clinical trials with survival outcomes with an application in ovarian cancer." 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Stat Med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(14): 2239-2256.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AE56B-4D48-162D-5992-5CE0B4A8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26</a:t>
            </a:fld>
            <a:endParaRPr lang="en-GB" sz="1800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640" y="2564904"/>
            <a:ext cx="583264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+mj-lt"/>
              </a:rPr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1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5-Point Star 33"/>
          <p:cNvSpPr/>
          <p:nvPr/>
        </p:nvSpPr>
        <p:spPr>
          <a:xfrm>
            <a:off x="10416480" y="5951628"/>
            <a:ext cx="891530" cy="789740"/>
          </a:xfrm>
          <a:prstGeom prst="star5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28809"/>
            <a:ext cx="11777639" cy="64874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/>
                </a:solidFill>
              </a:rPr>
              <a:t>M</a:t>
            </a:r>
            <a:r>
              <a:rPr lang="en-GB" dirty="0"/>
              <a:t>ulti-</a:t>
            </a:r>
            <a:r>
              <a:rPr lang="en-GB" dirty="0">
                <a:solidFill>
                  <a:schemeClr val="accent2"/>
                </a:solidFill>
              </a:rPr>
              <a:t>A</a:t>
            </a:r>
            <a:r>
              <a:rPr lang="en-GB" dirty="0"/>
              <a:t>rm </a:t>
            </a:r>
            <a:r>
              <a:rPr lang="en-GB" dirty="0">
                <a:solidFill>
                  <a:schemeClr val="accent2"/>
                </a:solidFill>
              </a:rPr>
              <a:t>M</a:t>
            </a:r>
            <a:r>
              <a:rPr lang="en-GB" dirty="0"/>
              <a:t>ulti-</a:t>
            </a:r>
            <a:r>
              <a:rPr lang="en-GB" dirty="0">
                <a:solidFill>
                  <a:schemeClr val="accent2"/>
                </a:solidFill>
              </a:rPr>
              <a:t>S</a:t>
            </a:r>
            <a:r>
              <a:rPr lang="en-GB" dirty="0"/>
              <a:t>tage (</a:t>
            </a:r>
            <a:r>
              <a:rPr lang="en-GB" i="1" dirty="0">
                <a:solidFill>
                  <a:schemeClr val="accent2"/>
                </a:solidFill>
              </a:rPr>
              <a:t>MAMS</a:t>
            </a:r>
            <a:r>
              <a:rPr lang="en-GB" dirty="0"/>
              <a:t>)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14" y="660017"/>
            <a:ext cx="8627514" cy="5400599"/>
          </a:xfrm>
        </p:spPr>
        <p:txBody>
          <a:bodyPr>
            <a:noAutofit/>
          </a:bodyPr>
          <a:lstStyle/>
          <a:p>
            <a:pPr marL="265113" indent="-265113">
              <a:tabLst>
                <a:tab pos="354013" algn="l"/>
              </a:tabLst>
            </a:pPr>
            <a:r>
              <a:rPr lang="en-GB" b="0" dirty="0">
                <a:solidFill>
                  <a:schemeClr val="tx1"/>
                </a:solidFill>
              </a:rPr>
              <a:t> Methods by Royston et al. (2003)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For time-to-event outcomes</a:t>
            </a:r>
          </a:p>
          <a:p>
            <a:pPr lvl="1"/>
            <a:endParaRPr lang="en-GB" sz="1000" dirty="0">
              <a:solidFill>
                <a:schemeClr val="tx1"/>
              </a:solidFill>
            </a:endParaRPr>
          </a:p>
          <a:p>
            <a:pPr marL="176213" indent="-176213"/>
            <a:r>
              <a:rPr lang="en-GB" b="0" dirty="0">
                <a:solidFill>
                  <a:schemeClr val="tx1"/>
                </a:solidFill>
              </a:rPr>
              <a:t> Context: Randomised clinical trials </a:t>
            </a:r>
          </a:p>
          <a:p>
            <a:pPr lvl="1"/>
            <a:r>
              <a:rPr lang="en-GB" b="0" dirty="0">
                <a:solidFill>
                  <a:schemeClr val="tx1"/>
                </a:solidFill>
              </a:rPr>
              <a:t>Efficacy and safety of new interventions in a defined population </a:t>
            </a:r>
          </a:p>
          <a:p>
            <a:pPr lvl="1"/>
            <a:endParaRPr lang="en-GB" b="0" dirty="0">
              <a:solidFill>
                <a:schemeClr val="tx1"/>
              </a:solidFill>
            </a:endParaRPr>
          </a:p>
          <a:p>
            <a:pPr marL="176213" indent="-176213"/>
            <a:r>
              <a:rPr lang="en-GB" b="0" dirty="0">
                <a:solidFill>
                  <a:schemeClr val="tx1"/>
                </a:solidFill>
              </a:rPr>
              <a:t> Control of operating characteristics are important</a:t>
            </a:r>
          </a:p>
          <a:p>
            <a:pPr lvl="1"/>
            <a:r>
              <a:rPr lang="en-GB" dirty="0"/>
              <a:t>Probability of false positive (Type I error) </a:t>
            </a:r>
          </a:p>
          <a:p>
            <a:pPr lvl="2"/>
            <a:r>
              <a:rPr lang="en-GB" dirty="0"/>
              <a:t>Of interest to regulators and reviewers</a:t>
            </a:r>
          </a:p>
          <a:p>
            <a:pPr lvl="1"/>
            <a:r>
              <a:rPr lang="en-GB" dirty="0"/>
              <a:t>Probability of true positive (Power)</a:t>
            </a:r>
          </a:p>
          <a:p>
            <a:pPr lvl="2"/>
            <a:r>
              <a:rPr lang="en-GB" dirty="0"/>
              <a:t>Of interest to funders  </a:t>
            </a:r>
          </a:p>
          <a:p>
            <a:pPr marL="457189" lvl="1" indent="0">
              <a:buNone/>
            </a:pPr>
            <a:endParaRPr lang="en-GB" b="0" dirty="0">
              <a:solidFill>
                <a:schemeClr val="tx1"/>
              </a:solidFill>
            </a:endParaRPr>
          </a:p>
          <a:p>
            <a:pPr marL="176213" indent="-176213"/>
            <a:r>
              <a:rPr lang="en-GB" b="0" dirty="0">
                <a:solidFill>
                  <a:schemeClr val="tx1"/>
                </a:solidFill>
              </a:rPr>
              <a:t> Multiple research arms vs a common control arm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pPr marL="354013" indent="-354013"/>
            <a:r>
              <a:rPr lang="en-GB" b="0" dirty="0">
                <a:solidFill>
                  <a:schemeClr val="tx1"/>
                </a:solidFill>
              </a:rPr>
              <a:t>MAMS design has many advantages and challenges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8400256" y="1615102"/>
            <a:ext cx="3672408" cy="1511447"/>
            <a:chOff x="5220072" y="1615101"/>
            <a:chExt cx="3672408" cy="151144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652120" y="1902412"/>
              <a:ext cx="0" cy="12241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228184" y="1902412"/>
              <a:ext cx="0" cy="122413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588224" y="1902412"/>
              <a:ext cx="0" cy="122413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948264" y="1902412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308304" y="1902412"/>
              <a:ext cx="0" cy="1224136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668344" y="1902412"/>
              <a:ext cx="0" cy="122413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20072" y="1628800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Control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2160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2"/>
                  </a:solidFill>
                </a:rPr>
                <a:t>E1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68574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/>
                  </a:solidFill>
                </a:rPr>
                <a:t>E2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49008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E3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92280" y="1615101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4"/>
                  </a:solidFill>
                </a:rPr>
                <a:t>E4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48694" y="1623792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>
                      <a:lumMod val="65000"/>
                    </a:schemeClr>
                  </a:solidFill>
                </a:rPr>
                <a:t>E5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84368" y="214951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Stage 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32304" y="3278948"/>
            <a:ext cx="3240360" cy="1224136"/>
            <a:chOff x="5652120" y="3278948"/>
            <a:chExt cx="3240360" cy="122413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927335" y="3278948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ierung 5"/>
            <p:cNvGrpSpPr/>
            <p:nvPr/>
          </p:nvGrpSpPr>
          <p:grpSpPr>
            <a:xfrm>
              <a:off x="5652120" y="3278948"/>
              <a:ext cx="3240360" cy="1224136"/>
              <a:chOff x="5652120" y="3278948"/>
              <a:chExt cx="3240360" cy="122413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6567295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7647415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652120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7884368" y="36450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Stage 2</a:t>
                </a:r>
              </a:p>
            </p:txBody>
          </p:sp>
        </p:grpSp>
      </p:grpSp>
      <p:grpSp>
        <p:nvGrpSpPr>
          <p:cNvPr id="19" name="Gruppierung 18"/>
          <p:cNvGrpSpPr/>
          <p:nvPr/>
        </p:nvGrpSpPr>
        <p:grpSpPr>
          <a:xfrm>
            <a:off x="8853234" y="4655484"/>
            <a:ext cx="3219431" cy="1224136"/>
            <a:chOff x="5673049" y="4655484"/>
            <a:chExt cx="3219431" cy="122413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948264" y="4655484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ung 12"/>
            <p:cNvGrpSpPr/>
            <p:nvPr/>
          </p:nvGrpSpPr>
          <p:grpSpPr>
            <a:xfrm>
              <a:off x="5673049" y="4655484"/>
              <a:ext cx="3219431" cy="1224136"/>
              <a:chOff x="5673049" y="4655484"/>
              <a:chExt cx="3219431" cy="1224136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7668344" y="4655484"/>
                <a:ext cx="0" cy="1224136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673049" y="4655484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884368" y="501317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Stage 3</a:t>
                </a:r>
              </a:p>
            </p:txBody>
          </p:sp>
        </p:grpSp>
      </p:grpSp>
      <p:pic>
        <p:nvPicPr>
          <p:cNvPr id="3074" name="Picture 2" descr="C:\Users\rmjwamb\AppData\Local\Microsoft\Windows\Temporary Internet Files\Content.IE5\XECSNR8S\Emoji_u1f48a.svg[1]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20" y="1861964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rmjwamb\AppData\Local\Microsoft\Windows\Temporary Internet Files\Content.IE5\XECSNR8S\Emoji_u1f48a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84" y="1876711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rmjwamb\AppData\Local\Microsoft\Windows\Temporary Internet Files\Content.IE5\XECSNR8S\Emoji_u1f48a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24" y="1844488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rmjwamb\AppData\Local\Microsoft\Windows\Temporary Internet Files\Content.IE5\XECSNR8S\Emoji_u1f48a.svg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64" y="1844488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rmjwamb\AppData\Local\Microsoft\Windows\Temporary Internet Files\Content.IE5\XECSNR8S\Emoji_u1f48a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04" y="1844824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rmjwamb\AppData\Local\Microsoft\Windows\Temporary Internet Files\Content.IE5\XECSNR8S\Emoji_u1f48a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44" y="181926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rmjwamb\AppData\Local\Microsoft\Windows\Temporary Internet Files\Content.IE5\XECSNR8S\Emoji_u1f48a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37" y="6237312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>
            <a:spLocks noChangeAspect="1"/>
          </p:cNvSpPr>
          <p:nvPr/>
        </p:nvSpPr>
        <p:spPr>
          <a:xfrm>
            <a:off x="9242426" y="3077961"/>
            <a:ext cx="331884" cy="35103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Multiply 43"/>
          <p:cNvSpPr>
            <a:spLocks noChangeAspect="1"/>
          </p:cNvSpPr>
          <p:nvPr/>
        </p:nvSpPr>
        <p:spPr>
          <a:xfrm>
            <a:off x="10322546" y="3077960"/>
            <a:ext cx="331884" cy="35103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Multiply 44"/>
          <p:cNvSpPr>
            <a:spLocks noChangeAspect="1"/>
          </p:cNvSpPr>
          <p:nvPr/>
        </p:nvSpPr>
        <p:spPr>
          <a:xfrm>
            <a:off x="9580540" y="4437113"/>
            <a:ext cx="331884" cy="35103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8C778115-7EBA-1C09-E598-1C4E82F8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3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885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uiExpand="1" build="allAtOnce"/>
      <p:bldP spid="41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B2B67A73-BB6A-4DDB-9329-5D5FEC9079D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91344" y="548680"/>
            <a:ext cx="11449272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a randomised MAMS trial in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wound infection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870AD-632A-D614-698F-58352ACC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4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3308820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E88DEB-7605-3024-C7B5-ED96EDE2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51" y="1180205"/>
            <a:ext cx="4570605" cy="4352957"/>
          </a:xfrm>
          <a:prstGeom prst="rect">
            <a:avLst/>
          </a:prstGeom>
        </p:spPr>
      </p:pic>
      <p:sp>
        <p:nvSpPr>
          <p:cNvPr id="13361" name="Content Placeholder 2">
            <a:extLst>
              <a:ext uri="{FF2B5EF4-FFF2-40B4-BE49-F238E27FC236}">
                <a16:creationId xmlns:a16="http://schemas.microsoft.com/office/drawing/2014/main" id="{EEF621B1-E39F-470A-B20D-2E2E974AF94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252132" y="864842"/>
            <a:ext cx="7597222" cy="45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8-arm 3-stage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trial in surgery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7 pairwise comparisons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overall type I error rate across all comparisons and stages (FWER) is controlled at 2.5% (one-sided) 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Overall pairwise power is controlled at 85%, i.e. for each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pairwise comparison of research arm against control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outcome composite binary,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Surgical site infection (SSI) within 4 weeks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Same outcome used in all stages </a:t>
            </a:r>
          </a:p>
          <a:p>
            <a:pPr marL="457189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an effect size of 5% reduction from control arm risk of 15%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A3944216-28F7-483F-B0FC-87D73E1FB9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567" y="159427"/>
            <a:ext cx="83629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Example – the ROSSINI 2 surgical trial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62BC044-A18C-79D1-EBAE-840CE2B87497}"/>
              </a:ext>
            </a:extLst>
          </p:cNvPr>
          <p:cNvSpPr txBox="1">
            <a:spLocks/>
          </p:cNvSpPr>
          <p:nvPr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6B5789B-E694-4680-A2C1-FB39E0578FB7}" type="slidenum">
              <a:rPr lang="en-GB" smtClean="0"/>
              <a:pPr algn="r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111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1" name="Content Placeholder 2">
            <a:extLst>
              <a:ext uri="{FF2B5EF4-FFF2-40B4-BE49-F238E27FC236}">
                <a16:creationId xmlns:a16="http://schemas.microsoft.com/office/drawing/2014/main" id="{EEF621B1-E39F-470A-B20D-2E2E974AF94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95567" y="817996"/>
            <a:ext cx="8928348" cy="10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8-arm 3-stage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surgical trial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outcome: composite binary, surgical site infection (SSI);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A3944216-28F7-483F-B0FC-87D73E1FB9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567" y="159427"/>
            <a:ext cx="83629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Example – the surgical trial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7494C3-6E01-7F51-6DE9-41C3B2440822}"/>
              </a:ext>
            </a:extLst>
          </p:cNvPr>
          <p:cNvSpPr txBox="1">
            <a:spLocks/>
          </p:cNvSpPr>
          <p:nvPr/>
        </p:nvSpPr>
        <p:spPr>
          <a:xfrm>
            <a:off x="4010801" y="1714855"/>
            <a:ext cx="4326413" cy="5220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Main interventions</a:t>
            </a:r>
          </a:p>
        </p:txBody>
      </p:sp>
      <p:pic>
        <p:nvPicPr>
          <p:cNvPr id="7" name="Picture 6" descr="Sponge_4.jpg">
            <a:extLst>
              <a:ext uri="{FF2B5EF4-FFF2-40B4-BE49-F238E27FC236}">
                <a16:creationId xmlns:a16="http://schemas.microsoft.com/office/drawing/2014/main" id="{026A44B6-0E01-F215-561C-3ACB8783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4" y="4702121"/>
            <a:ext cx="1508938" cy="13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98C26A-24AC-240B-D38C-18B67320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070" y="3189953"/>
            <a:ext cx="3965901" cy="61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B) </a:t>
            </a:r>
            <a:r>
              <a:rPr lang="en-GB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Loban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-impregnated </a:t>
            </a:r>
            <a:r>
              <a:rPr lang="en-GB" altLang="en-US" sz="1600" u="sng" dirty="0">
                <a:solidFill>
                  <a:srgbClr val="000000"/>
                </a:solidFill>
                <a:cs typeface="Arial" panose="020B0604020202020204" pitchFamily="34" charset="0"/>
              </a:rPr>
              <a:t>incise drapes </a:t>
            </a:r>
            <a:r>
              <a:rPr lang="en-GB" altLang="en-US" sz="1600" b="0" dirty="0">
                <a:solidFill>
                  <a:srgbClr val="000000"/>
                </a:solidFill>
                <a:cs typeface="Arial" panose="020B0604020202020204" pitchFamily="34" charset="0"/>
              </a:rPr>
              <a:t>[versus no drape]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B8A53-D63F-9C50-2EFD-088A4B94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281" y="5403552"/>
            <a:ext cx="4844932" cy="61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C] Gentamicin-impregnated collagen </a:t>
            </a:r>
            <a:r>
              <a:rPr lang="en-GB" altLang="en-US" sz="1600" u="sng" dirty="0">
                <a:solidFill>
                  <a:srgbClr val="000000"/>
                </a:solidFill>
                <a:cs typeface="Arial" panose="020B0604020202020204" pitchFamily="34" charset="0"/>
              </a:rPr>
              <a:t>sponge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600" b="0" dirty="0">
                <a:solidFill>
                  <a:srgbClr val="000000"/>
                </a:solidFill>
                <a:cs typeface="Arial" panose="020B0604020202020204" pitchFamily="34" charset="0"/>
              </a:rPr>
              <a:t>[versus no sponge]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AC272-08AD-1EA4-F651-A95BB0BD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621" y="2333990"/>
            <a:ext cx="4476361" cy="86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A) Chlorhexidine 2% alcoholic </a:t>
            </a:r>
            <a:r>
              <a:rPr lang="en-GB" altLang="en-US" sz="1600" u="sng" dirty="0">
                <a:solidFill>
                  <a:srgbClr val="000000"/>
                </a:solidFill>
                <a:cs typeface="Arial" panose="020B0604020202020204" pitchFamily="34" charset="0"/>
              </a:rPr>
              <a:t>skin prep </a:t>
            </a:r>
            <a:r>
              <a:rPr lang="en-GB" altLang="en-US" sz="1600" b="0" u="sng" dirty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GB" altLang="en-US" sz="1600" b="0" dirty="0">
                <a:solidFill>
                  <a:srgbClr val="000000"/>
                </a:solidFill>
                <a:cs typeface="Arial" panose="020B0604020202020204" pitchFamily="34" charset="0"/>
              </a:rPr>
              <a:t>versus any other standard wound prep agent of surgeon’s choice]</a:t>
            </a:r>
          </a:p>
        </p:txBody>
      </p:sp>
      <p:pic>
        <p:nvPicPr>
          <p:cNvPr id="11" name="Picture 10" descr="Ioban2.gif">
            <a:extLst>
              <a:ext uri="{FF2B5EF4-FFF2-40B4-BE49-F238E27FC236}">
                <a16:creationId xmlns:a16="http://schemas.microsoft.com/office/drawing/2014/main" id="{2813908C-0A5A-F18D-6C93-A55EE091E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70" y="3551294"/>
            <a:ext cx="1517629" cy="119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0BAB2AC-F0C1-3DCF-57B8-6E3851DB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00" y="2916804"/>
            <a:ext cx="1703472" cy="12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035BE3-CFD4-74D9-9CEE-E971BA4D7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97" y="159427"/>
            <a:ext cx="1173218" cy="406469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3FA64AB-FA03-84DA-A689-744EA0A8517B}"/>
              </a:ext>
            </a:extLst>
          </p:cNvPr>
          <p:cNvSpPr txBox="1">
            <a:spLocks/>
          </p:cNvSpPr>
          <p:nvPr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6B5789B-E694-4680-A2C1-FB39E0578FB7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66110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92320"/>
            <a:ext cx="11606960" cy="648742"/>
          </a:xfrm>
        </p:spPr>
        <p:txBody>
          <a:bodyPr>
            <a:normAutofit fontScale="90000"/>
          </a:bodyPr>
          <a:lstStyle/>
          <a:p>
            <a:r>
              <a:rPr lang="en-GB" dirty="0"/>
              <a:t>How can we embark on designing such a trial?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16" y="1666811"/>
            <a:ext cx="7765258" cy="35741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Step 1</a:t>
            </a:r>
            <a:r>
              <a:rPr lang="en-GB" dirty="0"/>
              <a:t>: </a:t>
            </a:r>
            <a:r>
              <a:rPr lang="en-GB" sz="2400" dirty="0"/>
              <a:t>Choose design significance levels and pairwise power at each stage such that overall type I and II error rates are controlled at prespecified levels. </a:t>
            </a:r>
          </a:p>
          <a:p>
            <a:pPr lvl="1"/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2400" dirty="0"/>
              <a:t> Stata command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Step 2</a:t>
            </a:r>
            <a:r>
              <a:rPr lang="en-GB" dirty="0"/>
              <a:t>: Conduct sample size calculations and estimate the trial timelines, using the design parameters found in Step 1.</a:t>
            </a:r>
          </a:p>
          <a:p>
            <a:pPr lvl="1"/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400" dirty="0"/>
              <a:t> Stata command </a:t>
            </a:r>
          </a:p>
          <a:p>
            <a:endParaRPr lang="en-GB" dirty="0"/>
          </a:p>
        </p:txBody>
      </p:sp>
      <p:grpSp>
        <p:nvGrpSpPr>
          <p:cNvPr id="6" name="Gruppierung 3">
            <a:extLst>
              <a:ext uri="{FF2B5EF4-FFF2-40B4-BE49-F238E27FC236}">
                <a16:creationId xmlns:a16="http://schemas.microsoft.com/office/drawing/2014/main" id="{B69A1F97-F711-5497-543B-3B58DAC98AA2}"/>
              </a:ext>
            </a:extLst>
          </p:cNvPr>
          <p:cNvGrpSpPr/>
          <p:nvPr/>
        </p:nvGrpSpPr>
        <p:grpSpPr>
          <a:xfrm>
            <a:off x="7896200" y="1615102"/>
            <a:ext cx="4176464" cy="1511447"/>
            <a:chOff x="5220072" y="1615101"/>
            <a:chExt cx="4176464" cy="151144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C5E8E56-DE85-6C43-64D7-65D28243B9DF}"/>
                </a:ext>
              </a:extLst>
            </p:cNvPr>
            <p:cNvCxnSpPr/>
            <p:nvPr/>
          </p:nvCxnSpPr>
          <p:spPr>
            <a:xfrm>
              <a:off x="5652120" y="1902412"/>
              <a:ext cx="0" cy="12241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00CF967-24D4-D2F3-C325-04D6F09B7C93}"/>
                </a:ext>
              </a:extLst>
            </p:cNvPr>
            <p:cNvCxnSpPr/>
            <p:nvPr/>
          </p:nvCxnSpPr>
          <p:spPr>
            <a:xfrm>
              <a:off x="6228184" y="1902412"/>
              <a:ext cx="0" cy="122413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7F5410-8784-338B-B61A-E86720EC464C}"/>
                </a:ext>
              </a:extLst>
            </p:cNvPr>
            <p:cNvCxnSpPr/>
            <p:nvPr/>
          </p:nvCxnSpPr>
          <p:spPr>
            <a:xfrm>
              <a:off x="6588224" y="1902412"/>
              <a:ext cx="0" cy="122413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F963CB-8608-ABEA-9826-A7A26032E72B}"/>
                </a:ext>
              </a:extLst>
            </p:cNvPr>
            <p:cNvCxnSpPr/>
            <p:nvPr/>
          </p:nvCxnSpPr>
          <p:spPr>
            <a:xfrm>
              <a:off x="6948264" y="1902412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AB58068-62F9-FB24-3696-C5F2937C1906}"/>
                </a:ext>
              </a:extLst>
            </p:cNvPr>
            <p:cNvCxnSpPr/>
            <p:nvPr/>
          </p:nvCxnSpPr>
          <p:spPr>
            <a:xfrm>
              <a:off x="7308304" y="1902412"/>
              <a:ext cx="0" cy="1224136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8DF9EB2-A1F4-46A8-8E34-B9773790D126}"/>
                </a:ext>
              </a:extLst>
            </p:cNvPr>
            <p:cNvCxnSpPr/>
            <p:nvPr/>
          </p:nvCxnSpPr>
          <p:spPr>
            <a:xfrm>
              <a:off x="7668344" y="1902412"/>
              <a:ext cx="0" cy="122413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1E5911-B129-9866-9216-270B9EDE510F}"/>
                </a:ext>
              </a:extLst>
            </p:cNvPr>
            <p:cNvSpPr txBox="1"/>
            <p:nvPr/>
          </p:nvSpPr>
          <p:spPr>
            <a:xfrm>
              <a:off x="5220072" y="1628800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Control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02A201-62C4-88BE-0A3E-A310F943B2DE}"/>
                </a:ext>
              </a:extLst>
            </p:cNvPr>
            <p:cNvSpPr txBox="1"/>
            <p:nvPr/>
          </p:nvSpPr>
          <p:spPr>
            <a:xfrm>
              <a:off x="6012160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2"/>
                  </a:solidFill>
                </a:rPr>
                <a:t>E1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E152C4-6F75-9488-B889-CE4E999A8B25}"/>
                </a:ext>
              </a:extLst>
            </p:cNvPr>
            <p:cNvSpPr txBox="1"/>
            <p:nvPr/>
          </p:nvSpPr>
          <p:spPr>
            <a:xfrm>
              <a:off x="6368574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/>
                  </a:solidFill>
                </a:rPr>
                <a:t>E2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FC5FB0-BABE-75D1-5F7E-F5527660F9CD}"/>
                </a:ext>
              </a:extLst>
            </p:cNvPr>
            <p:cNvSpPr txBox="1"/>
            <p:nvPr/>
          </p:nvSpPr>
          <p:spPr>
            <a:xfrm>
              <a:off x="6749008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E3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5539EC-4D1A-F540-8260-6B04E546A5B1}"/>
                </a:ext>
              </a:extLst>
            </p:cNvPr>
            <p:cNvSpPr txBox="1"/>
            <p:nvPr/>
          </p:nvSpPr>
          <p:spPr>
            <a:xfrm>
              <a:off x="7092280" y="1615101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4"/>
                  </a:solidFill>
                </a:rPr>
                <a:t>E4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BEAF-B95B-0630-95DB-CC5C99B44394}"/>
                </a:ext>
              </a:extLst>
            </p:cNvPr>
            <p:cNvSpPr txBox="1"/>
            <p:nvPr/>
          </p:nvSpPr>
          <p:spPr>
            <a:xfrm>
              <a:off x="7448694" y="1623792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>
                      <a:lumMod val="65000"/>
                    </a:schemeClr>
                  </a:solidFill>
                </a:rPr>
                <a:t>E5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1BB3A6-1330-97BD-863C-1E420A40C1A2}"/>
                </a:ext>
              </a:extLst>
            </p:cNvPr>
            <p:cNvSpPr txBox="1"/>
            <p:nvPr/>
          </p:nvSpPr>
          <p:spPr>
            <a:xfrm>
              <a:off x="8388424" y="2167889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Stage 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0AC924-8C27-ADBD-68D1-93C2BAFF1267}"/>
              </a:ext>
            </a:extLst>
          </p:cNvPr>
          <p:cNvGrpSpPr/>
          <p:nvPr/>
        </p:nvGrpSpPr>
        <p:grpSpPr>
          <a:xfrm>
            <a:off x="8328248" y="3278948"/>
            <a:ext cx="3765345" cy="1224136"/>
            <a:chOff x="5652120" y="3278948"/>
            <a:chExt cx="3765345" cy="122413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69D201-7741-FE81-2A99-E554A5F4F120}"/>
                </a:ext>
              </a:extLst>
            </p:cNvPr>
            <p:cNvCxnSpPr/>
            <p:nvPr/>
          </p:nvCxnSpPr>
          <p:spPr>
            <a:xfrm>
              <a:off x="6927335" y="3278948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ung 5">
              <a:extLst>
                <a:ext uri="{FF2B5EF4-FFF2-40B4-BE49-F238E27FC236}">
                  <a16:creationId xmlns:a16="http://schemas.microsoft.com/office/drawing/2014/main" id="{5DCE78C3-F513-763B-905F-92D2BDB4E110}"/>
                </a:ext>
              </a:extLst>
            </p:cNvPr>
            <p:cNvGrpSpPr/>
            <p:nvPr/>
          </p:nvGrpSpPr>
          <p:grpSpPr>
            <a:xfrm>
              <a:off x="5652120" y="3278948"/>
              <a:ext cx="3765345" cy="1224136"/>
              <a:chOff x="5652120" y="3278948"/>
              <a:chExt cx="3765345" cy="1224136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47B49F9-0AE2-3196-BAFD-E7AC2EBB231C}"/>
                  </a:ext>
                </a:extLst>
              </p:cNvPr>
              <p:cNvCxnSpPr/>
              <p:nvPr/>
            </p:nvCxnSpPr>
            <p:spPr>
              <a:xfrm>
                <a:off x="6567295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2B59439-337E-10B6-DC36-6C768BB9DB70}"/>
                  </a:ext>
                </a:extLst>
              </p:cNvPr>
              <p:cNvCxnSpPr/>
              <p:nvPr/>
            </p:nvCxnSpPr>
            <p:spPr>
              <a:xfrm>
                <a:off x="7647415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0F9089D-8068-0784-94FA-71441CC5155B}"/>
                  </a:ext>
                </a:extLst>
              </p:cNvPr>
              <p:cNvCxnSpPr/>
              <p:nvPr/>
            </p:nvCxnSpPr>
            <p:spPr>
              <a:xfrm>
                <a:off x="5652120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5B9FD-2AA7-E0DB-ED10-4254B9F55E37}"/>
                  </a:ext>
                </a:extLst>
              </p:cNvPr>
              <p:cNvSpPr txBox="1"/>
              <p:nvPr/>
            </p:nvSpPr>
            <p:spPr>
              <a:xfrm>
                <a:off x="8409353" y="3669998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Stage 2</a:t>
                </a:r>
              </a:p>
            </p:txBody>
          </p:sp>
        </p:grpSp>
      </p:grpSp>
      <p:grpSp>
        <p:nvGrpSpPr>
          <p:cNvPr id="27" name="Gruppierung 18">
            <a:extLst>
              <a:ext uri="{FF2B5EF4-FFF2-40B4-BE49-F238E27FC236}">
                <a16:creationId xmlns:a16="http://schemas.microsoft.com/office/drawing/2014/main" id="{6219C2D5-7811-B243-BCC0-44D64CC57DB7}"/>
              </a:ext>
            </a:extLst>
          </p:cNvPr>
          <p:cNvGrpSpPr/>
          <p:nvPr/>
        </p:nvGrpSpPr>
        <p:grpSpPr>
          <a:xfrm>
            <a:off x="8349178" y="4655484"/>
            <a:ext cx="3842822" cy="1224136"/>
            <a:chOff x="5673049" y="4655484"/>
            <a:chExt cx="3842822" cy="1224136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5482069-FF63-B791-7B5F-0586A3CE24E3}"/>
                </a:ext>
              </a:extLst>
            </p:cNvPr>
            <p:cNvCxnSpPr/>
            <p:nvPr/>
          </p:nvCxnSpPr>
          <p:spPr>
            <a:xfrm>
              <a:off x="6948264" y="4655484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ung 12">
              <a:extLst>
                <a:ext uri="{FF2B5EF4-FFF2-40B4-BE49-F238E27FC236}">
                  <a16:creationId xmlns:a16="http://schemas.microsoft.com/office/drawing/2014/main" id="{673B18A0-AEDA-BE85-6AA9-06B06A6064AD}"/>
                </a:ext>
              </a:extLst>
            </p:cNvPr>
            <p:cNvGrpSpPr/>
            <p:nvPr/>
          </p:nvGrpSpPr>
          <p:grpSpPr>
            <a:xfrm>
              <a:off x="5673049" y="4655484"/>
              <a:ext cx="3842822" cy="1224136"/>
              <a:chOff x="5673049" y="4655484"/>
              <a:chExt cx="3842822" cy="1224136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8BD9DA3-62C3-FF61-2700-621B616312B1}"/>
                  </a:ext>
                </a:extLst>
              </p:cNvPr>
              <p:cNvCxnSpPr/>
              <p:nvPr/>
            </p:nvCxnSpPr>
            <p:spPr>
              <a:xfrm>
                <a:off x="7668344" y="4655484"/>
                <a:ext cx="0" cy="1224136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C1F6254-3D82-F8E1-70C4-DD22AC19F55C}"/>
                  </a:ext>
                </a:extLst>
              </p:cNvPr>
              <p:cNvCxnSpPr/>
              <p:nvPr/>
            </p:nvCxnSpPr>
            <p:spPr>
              <a:xfrm>
                <a:off x="5673049" y="4655484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BA5A6A-CEF5-DD5B-6014-649D78655D2C}"/>
                  </a:ext>
                </a:extLst>
              </p:cNvPr>
              <p:cNvSpPr txBox="1"/>
              <p:nvPr/>
            </p:nvSpPr>
            <p:spPr>
              <a:xfrm>
                <a:off x="8507759" y="4935549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Stage 3</a:t>
                </a:r>
              </a:p>
            </p:txBody>
          </p:sp>
        </p:grpSp>
      </p:grpSp>
      <p:sp>
        <p:nvSpPr>
          <p:cNvPr id="43" name="Slide Number Placeholder 1">
            <a:extLst>
              <a:ext uri="{FF2B5EF4-FFF2-40B4-BE49-F238E27FC236}">
                <a16:creationId xmlns:a16="http://schemas.microsoft.com/office/drawing/2014/main" id="{A7C1E515-66F2-8032-BA11-D47BF521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7</a:t>
            </a:fld>
            <a:endParaRPr lang="en-GB" sz="18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EDC83BA-ABDB-06C1-607D-FDBEC501893A}"/>
              </a:ext>
            </a:extLst>
          </p:cNvPr>
          <p:cNvCxnSpPr/>
          <p:nvPr/>
        </p:nvCxnSpPr>
        <p:spPr>
          <a:xfrm>
            <a:off x="9984432" y="3284984"/>
            <a:ext cx="0" cy="122413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CF4436-175B-C007-7418-6C57153DCFBD}"/>
              </a:ext>
            </a:extLst>
          </p:cNvPr>
          <p:cNvCxnSpPr/>
          <p:nvPr/>
        </p:nvCxnSpPr>
        <p:spPr>
          <a:xfrm>
            <a:off x="9984432" y="4653136"/>
            <a:ext cx="0" cy="122413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7692486-DBA7-68BC-EA0B-250953702E81}"/>
              </a:ext>
            </a:extLst>
          </p:cNvPr>
          <p:cNvCxnSpPr/>
          <p:nvPr/>
        </p:nvCxnSpPr>
        <p:spPr>
          <a:xfrm>
            <a:off x="8904312" y="3284984"/>
            <a:ext cx="0" cy="122413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C7498CE-8AA4-B02E-A860-792496328F3F}"/>
              </a:ext>
            </a:extLst>
          </p:cNvPr>
          <p:cNvCxnSpPr/>
          <p:nvPr/>
        </p:nvCxnSpPr>
        <p:spPr>
          <a:xfrm>
            <a:off x="8904312" y="4653136"/>
            <a:ext cx="0" cy="122413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D8F7899-80A6-748D-3A8A-495A23094180}"/>
              </a:ext>
            </a:extLst>
          </p:cNvPr>
          <p:cNvCxnSpPr/>
          <p:nvPr/>
        </p:nvCxnSpPr>
        <p:spPr>
          <a:xfrm>
            <a:off x="9264352" y="4653136"/>
            <a:ext cx="0" cy="122413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E51736E-447E-C56A-D71D-9DED3D647AEE}"/>
              </a:ext>
            </a:extLst>
          </p:cNvPr>
          <p:cNvSpPr txBox="1"/>
          <p:nvPr/>
        </p:nvSpPr>
        <p:spPr>
          <a:xfrm>
            <a:off x="10488488" y="162880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3">
                    <a:lumMod val="75000"/>
                  </a:schemeClr>
                </a:solidFill>
              </a:rPr>
              <a:t>E6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7A85584-5C53-DCD3-CD44-4E0B2A9CBACD}"/>
              </a:ext>
            </a:extLst>
          </p:cNvPr>
          <p:cNvCxnSpPr/>
          <p:nvPr/>
        </p:nvCxnSpPr>
        <p:spPr>
          <a:xfrm>
            <a:off x="10704512" y="3284984"/>
            <a:ext cx="0" cy="122413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B975AB-4E9C-9EEF-CC6E-82CA18B81D23}"/>
              </a:ext>
            </a:extLst>
          </p:cNvPr>
          <p:cNvCxnSpPr/>
          <p:nvPr/>
        </p:nvCxnSpPr>
        <p:spPr>
          <a:xfrm>
            <a:off x="10704512" y="1916832"/>
            <a:ext cx="0" cy="122413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72943DF-5327-DE1B-E131-2A90AB3DFC7F}"/>
              </a:ext>
            </a:extLst>
          </p:cNvPr>
          <p:cNvCxnSpPr/>
          <p:nvPr/>
        </p:nvCxnSpPr>
        <p:spPr>
          <a:xfrm>
            <a:off x="11064552" y="1916832"/>
            <a:ext cx="0" cy="122413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65E9C77-3439-623E-FCC7-CB966A920298}"/>
              </a:ext>
            </a:extLst>
          </p:cNvPr>
          <p:cNvCxnSpPr/>
          <p:nvPr/>
        </p:nvCxnSpPr>
        <p:spPr>
          <a:xfrm>
            <a:off x="10704512" y="4653136"/>
            <a:ext cx="0" cy="122413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F99AEEA-0DB3-51E8-84BE-C04F595909D5}"/>
              </a:ext>
            </a:extLst>
          </p:cNvPr>
          <p:cNvCxnSpPr/>
          <p:nvPr/>
        </p:nvCxnSpPr>
        <p:spPr>
          <a:xfrm>
            <a:off x="11085543" y="3284984"/>
            <a:ext cx="0" cy="122413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DAC2B64-BC29-A4E9-2365-872ACCC3E3FF}"/>
              </a:ext>
            </a:extLst>
          </p:cNvPr>
          <p:cNvCxnSpPr/>
          <p:nvPr/>
        </p:nvCxnSpPr>
        <p:spPr>
          <a:xfrm>
            <a:off x="11087412" y="4653136"/>
            <a:ext cx="0" cy="122413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2535DBB-C739-B0A3-C3BD-2BB158FDB7ED}"/>
              </a:ext>
            </a:extLst>
          </p:cNvPr>
          <p:cNvSpPr txBox="1"/>
          <p:nvPr/>
        </p:nvSpPr>
        <p:spPr>
          <a:xfrm>
            <a:off x="10848528" y="162880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92D050"/>
                </a:solidFill>
              </a:rPr>
              <a:t>E7</a:t>
            </a:r>
          </a:p>
        </p:txBody>
      </p:sp>
    </p:spTree>
    <p:extLst>
      <p:ext uri="{BB962C8B-B14F-4D97-AF65-F5344CB8AC3E}">
        <p14:creationId xmlns:p14="http://schemas.microsoft.com/office/powerpoint/2010/main" val="1964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03EAA97-8B15-428B-9341-BF671DA8B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12340" y="184511"/>
            <a:ext cx="1147482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Step 1 leads us to </a:t>
            </a:r>
            <a:r>
              <a:rPr lang="en-GB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MAMS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333694C0-0DB4-46FE-BDE2-45CFFA6CEFF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 bwMode="auto">
              <a:xfrm>
                <a:off x="191344" y="908621"/>
                <a:ext cx="11958571" cy="532869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Biggest challenge is to find a “universal” optimality criterion.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Efficient designs minimise the expected sample size (ESS) under a certain scenario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Common choices are:</a:t>
                </a:r>
              </a:p>
              <a:p>
                <a:pPr lvl="1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minimax: designs with smallest ESS under the alternative hypothesis for all comparisons</a:t>
                </a:r>
              </a:p>
              <a:p>
                <a:pPr lvl="1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null-optimal: designs with smallest ESS under the null hypothesis for all comparisons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Admissible</a:t>
                </a: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designs minimise a weighted sum of these two measures:</a:t>
                </a:r>
              </a:p>
              <a:p>
                <a:pPr marL="0" indent="0" algn="ctr">
                  <a:spcBef>
                    <a:spcPts val="120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GB" alt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2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alt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which is prespecified</a:t>
                </a:r>
              </a:p>
            </p:txBody>
          </p:sp>
        </mc:Choice>
        <mc:Fallback xmlns="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333694C0-0DB4-46FE-BDE2-45CFFA6CE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191344" y="908621"/>
                <a:ext cx="11958571" cy="5328691"/>
              </a:xfrm>
              <a:prstGeom prst="rect">
                <a:avLst/>
              </a:prstGeom>
              <a:blipFill>
                <a:blip r:embed="rId3"/>
                <a:stretch>
                  <a:fillRect l="-561" t="-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84EAACA-53FB-15A1-B40A-728D4368D18A}"/>
              </a:ext>
            </a:extLst>
          </p:cNvPr>
          <p:cNvGrpSpPr/>
          <p:nvPr/>
        </p:nvGrpSpPr>
        <p:grpSpPr>
          <a:xfrm>
            <a:off x="7392144" y="5842301"/>
            <a:ext cx="4070345" cy="467019"/>
            <a:chOff x="6999514" y="6270171"/>
            <a:chExt cx="4070345" cy="467019"/>
          </a:xfrm>
        </p:grpSpPr>
        <p:sp>
          <p:nvSpPr>
            <p:cNvPr id="3" name="Callout: Line with Accent Bar 2">
              <a:extLst>
                <a:ext uri="{FF2B5EF4-FFF2-40B4-BE49-F238E27FC236}">
                  <a16:creationId xmlns:a16="http://schemas.microsoft.com/office/drawing/2014/main" id="{AFC3E71B-A330-7862-5164-8F05366E85E3}"/>
                </a:ext>
              </a:extLst>
            </p:cNvPr>
            <p:cNvSpPr/>
            <p:nvPr/>
          </p:nvSpPr>
          <p:spPr>
            <a:xfrm>
              <a:off x="7079746" y="6270171"/>
              <a:ext cx="2480166" cy="467019"/>
            </a:xfrm>
            <a:prstGeom prst="accentCallout1">
              <a:avLst>
                <a:gd name="adj1" fmla="val 49052"/>
                <a:gd name="adj2" fmla="val -5552"/>
                <a:gd name="adj3" fmla="val -94243"/>
                <a:gd name="adj4" fmla="val -146670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040CCE-C211-360B-FF36-66838DB9673A}"/>
                </a:ext>
              </a:extLst>
            </p:cNvPr>
            <p:cNvSpPr txBox="1"/>
            <p:nvPr/>
          </p:nvSpPr>
          <p:spPr>
            <a:xfrm>
              <a:off x="6999514" y="6270171"/>
              <a:ext cx="4070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Loss function used in </a:t>
              </a:r>
              <a:r>
                <a:rPr lang="en-GB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nstagebinopt</a:t>
              </a:r>
              <a:endParaRPr lang="en-GB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18D1A-F225-39ED-79AA-0A95393F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8</a:t>
            </a:fld>
            <a:endParaRPr lang="en-GB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B2B67A73-BB6A-4DDB-9329-5D5FEC9079D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981200" y="836613"/>
            <a:ext cx="8229600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the surgical trial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870AD-632A-D614-698F-58352ACC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9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3774192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3_Theme_MRC_CTU">
  <a:themeElements>
    <a:clrScheme name="UKRI main palette">
      <a:dk1>
        <a:sysClr val="windowText" lastClr="000000"/>
      </a:dk1>
      <a:lt1>
        <a:sysClr val="window" lastClr="FFFFFF"/>
      </a:lt1>
      <a:dk2>
        <a:srgbClr val="2E2D62"/>
      </a:dk2>
      <a:lt2>
        <a:srgbClr val="E7E6E6"/>
      </a:lt2>
      <a:accent1>
        <a:srgbClr val="22B8D1"/>
      </a:accent1>
      <a:accent2>
        <a:srgbClr val="008AAD"/>
      </a:accent2>
      <a:accent3>
        <a:srgbClr val="FF6900"/>
      </a:accent3>
      <a:accent4>
        <a:srgbClr val="2E2D62"/>
      </a:accent4>
      <a:accent5>
        <a:srgbClr val="676767"/>
      </a:accent5>
      <a:accent6>
        <a:srgbClr val="FFFFFF"/>
      </a:accent6>
      <a:hlink>
        <a:srgbClr val="0563C1"/>
      </a:hlink>
      <a:folHlink>
        <a:srgbClr val="8A1A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MRC_CTU" id="{F75AD922-9053-4F14-B136-D896C130BBFB}" vid="{5D194B1E-B469-440F-B4D8-F382F80C4C4D}"/>
    </a:ext>
  </a:extLst>
</a:theme>
</file>

<file path=ppt/theme/theme2.xml><?xml version="1.0" encoding="utf-8"?>
<a:theme xmlns:a="http://schemas.openxmlformats.org/drawingml/2006/main" name="Default Theme">
  <a:themeElements>
    <a:clrScheme name="UKRI main palette">
      <a:dk1>
        <a:sysClr val="windowText" lastClr="000000"/>
      </a:dk1>
      <a:lt1>
        <a:sysClr val="window" lastClr="FFFFFF"/>
      </a:lt1>
      <a:dk2>
        <a:srgbClr val="2E2D62"/>
      </a:dk2>
      <a:lt2>
        <a:srgbClr val="E7E6E6"/>
      </a:lt2>
      <a:accent1>
        <a:srgbClr val="22B8D1"/>
      </a:accent1>
      <a:accent2>
        <a:srgbClr val="008AAD"/>
      </a:accent2>
      <a:accent3>
        <a:srgbClr val="FF6900"/>
      </a:accent3>
      <a:accent4>
        <a:srgbClr val="2E2D62"/>
      </a:accent4>
      <a:accent5>
        <a:srgbClr val="676767"/>
      </a:accent5>
      <a:accent6>
        <a:srgbClr val="FFFFFF"/>
      </a:accent6>
      <a:hlink>
        <a:srgbClr val="0563C1"/>
      </a:hlink>
      <a:folHlink>
        <a:srgbClr val="8A1A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A9A1D4E-E7E9-450E-BE56-9BDF4FBB9670}" vid="{88399415-971C-401B-875A-B85AA495962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24813</TotalTime>
  <Words>2662</Words>
  <Application>Microsoft Office PowerPoint</Application>
  <PresentationFormat>Widescreen</PresentationFormat>
  <Paragraphs>375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3_Theme_MRC_CTU</vt:lpstr>
      <vt:lpstr>Default Theme</vt:lpstr>
      <vt:lpstr>Facilities for optimising and designing multi-arm multi-stage (MAMS) randomised controlled trials with binary outcomes</vt:lpstr>
      <vt:lpstr>Outline</vt:lpstr>
      <vt:lpstr>Multi-Arm Multi-Stage (MAMS) designs</vt:lpstr>
      <vt:lpstr>PowerPoint Presentation</vt:lpstr>
      <vt:lpstr>Example – the ROSSINI 2 surgical trial</vt:lpstr>
      <vt:lpstr>Example – the surgical trial</vt:lpstr>
      <vt:lpstr>How can we embark on designing such a trial? </vt:lpstr>
      <vt:lpstr>Step 1 leads us to optimal MAMS designs</vt:lpstr>
      <vt:lpstr>PowerPoint Presentation</vt:lpstr>
      <vt:lpstr>nstagebinopt command for admissible designs</vt:lpstr>
      <vt:lpstr>nstagebinopt output</vt:lpstr>
      <vt:lpstr>PowerPoint Presentation</vt:lpstr>
      <vt:lpstr>PowerPoint Presentation</vt:lpstr>
      <vt:lpstr>PowerPoint Presentation</vt:lpstr>
      <vt:lpstr>PowerPoint Presentation</vt:lpstr>
      <vt:lpstr>Step 2: nstagebin for sample size calculations </vt:lpstr>
      <vt:lpstr>Step 2: nstagebin output</vt:lpstr>
      <vt:lpstr>Step 2: nstagebin output</vt:lpstr>
      <vt:lpstr>More on nstagebin &amp; nstagebinopt </vt:lpstr>
      <vt:lpstr>Validating and testing nstagebin &amp; nstagebinopt</vt:lpstr>
      <vt:lpstr>PowerPoint Presentation</vt:lpstr>
      <vt:lpstr>PowerPoint Presentation</vt:lpstr>
      <vt:lpstr>PowerPoint Presentation</vt:lpstr>
      <vt:lpstr>Summary</vt:lpstr>
      <vt:lpstr>Acknowledgement</vt:lpstr>
      <vt:lpstr>References</vt:lpstr>
      <vt:lpstr>PowerPoint Presentation</vt:lpstr>
    </vt:vector>
  </TitlesOfParts>
  <Company>MRC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Babak Choodari-Oskooei</dc:creator>
  <cp:lastModifiedBy>Choodari-Oskooei, Babak</cp:lastModifiedBy>
  <cp:revision>167</cp:revision>
  <dcterms:created xsi:type="dcterms:W3CDTF">2018-08-02T10:49:39Z</dcterms:created>
  <dcterms:modified xsi:type="dcterms:W3CDTF">2023-09-08T07:18:59Z</dcterms:modified>
</cp:coreProperties>
</file>